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57" r:id="rId3"/>
    <p:sldId id="258" r:id="rId4"/>
    <p:sldId id="259" r:id="rId5"/>
    <p:sldId id="260" r:id="rId6"/>
    <p:sldId id="274" r:id="rId7"/>
    <p:sldId id="279" r:id="rId8"/>
    <p:sldId id="275" r:id="rId9"/>
    <p:sldId id="273" r:id="rId10"/>
    <p:sldId id="261" r:id="rId11"/>
    <p:sldId id="262" r:id="rId12"/>
    <p:sldId id="263" r:id="rId13"/>
    <p:sldId id="265" r:id="rId14"/>
    <p:sldId id="267" r:id="rId15"/>
    <p:sldId id="268" r:id="rId16"/>
    <p:sldId id="269" r:id="rId17"/>
    <p:sldId id="270" r:id="rId18"/>
    <p:sldId id="264" r:id="rId19"/>
    <p:sldId id="280" r:id="rId20"/>
    <p:sldId id="276" r:id="rId21"/>
    <p:sldId id="266" r:id="rId22"/>
    <p:sldId id="272" r:id="rId23"/>
    <p:sldId id="271" r:id="rId24"/>
    <p:sldId id="281" r:id="rId25"/>
    <p:sldId id="278"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7736" autoAdjust="0"/>
  </p:normalViewPr>
  <p:slideViewPr>
    <p:cSldViewPr snapToGrid="0">
      <p:cViewPr varScale="1">
        <p:scale>
          <a:sx n="80" d="100"/>
          <a:sy n="80" d="100"/>
        </p:scale>
        <p:origin x="7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1331EB-9374-465F-A603-352CF071151C}" type="datetimeFigureOut">
              <a:rPr kumimoji="1" lang="ja-JP" altLang="en-US" smtClean="0"/>
              <a:t>2024/10/17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0D8F7-A5D5-4BAB-AB33-090F75862F2D}" type="slidenum">
              <a:rPr kumimoji="1" lang="ja-JP" altLang="en-US" smtClean="0"/>
              <a:t>‹#›</a:t>
            </a:fld>
            <a:endParaRPr kumimoji="1" lang="ja-JP" altLang="en-US"/>
          </a:p>
        </p:txBody>
      </p:sp>
    </p:spTree>
    <p:extLst>
      <p:ext uri="{BB962C8B-B14F-4D97-AF65-F5344CB8AC3E}">
        <p14:creationId xmlns:p14="http://schemas.microsoft.com/office/powerpoint/2010/main" val="24397048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「災害時に要支援者を共助するための情報提示に関する調査と検討」と題しまして，</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2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爰川</a:t>
            </a:r>
            <a:r>
              <a:rPr kumimoji="0" lang="ja-JP" altLang="en-US" sz="12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研究室</a:t>
            </a:r>
            <a:r>
              <a:rPr kumimoji="1" lang="ja-JP" altLang="en-US" sz="12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の湯浅太貴が発表いたします．</a:t>
            </a:r>
            <a:endParaRPr kumimoji="1" lang="en-US" altLang="ja-JP" sz="12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endParaRP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a:t>
            </a:fld>
            <a:endParaRPr kumimoji="1" lang="ja-JP" altLang="en-US"/>
          </a:p>
        </p:txBody>
      </p:sp>
    </p:spTree>
    <p:extLst>
      <p:ext uri="{BB962C8B-B14F-4D97-AF65-F5344CB8AC3E}">
        <p14:creationId xmlns:p14="http://schemas.microsoft.com/office/powerpoint/2010/main" val="3185990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これらの研究背景から，本研究の目的は，</a:t>
            </a:r>
            <a:r>
              <a:rPr lang="ja-JP" altLang="en-US" dirty="0"/>
              <a:t>「支援者の行動変容のための情報提示」，および「全く面識のない人による支援を信頼するか」という２つの課題を解決することです．</a:t>
            </a:r>
            <a:endParaRPr lang="en-US" altLang="ja-JP" dirty="0"/>
          </a:p>
          <a:p>
            <a:endParaRPr kumimoji="1" lang="en-US" altLang="ja-JP" dirty="0"/>
          </a:p>
          <a:p>
            <a:r>
              <a:rPr lang="ja-JP" altLang="en-US" dirty="0"/>
              <a:t>この２つは先行研究で挙げられていた課題でもあるため，</a:t>
            </a:r>
            <a:r>
              <a:rPr kumimoji="1" lang="ja-JP" altLang="en-US" dirty="0"/>
              <a:t>先行研究の調査方法を基に，</a:t>
            </a:r>
            <a:r>
              <a:rPr lang="ja-JP" altLang="en-US" dirty="0"/>
              <a:t>災害発生時にボランティア意識のある支援者と要支援者が共助を行うために提供する情報について調査し，共助支援プラットフォームに載せるべき情報について検討するところから研究を進めていきます．</a:t>
            </a:r>
            <a:endParaRPr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10</a:t>
            </a:fld>
            <a:endParaRPr kumimoji="1" lang="ja-JP" altLang="en-US"/>
          </a:p>
        </p:txBody>
      </p:sp>
    </p:spTree>
    <p:extLst>
      <p:ext uri="{BB962C8B-B14F-4D97-AF65-F5344CB8AC3E}">
        <p14:creationId xmlns:p14="http://schemas.microsoft.com/office/powerpoint/2010/main" val="2598532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目的を解決するための具体的な研究計画としましては，主に</a:t>
            </a:r>
            <a:r>
              <a:rPr kumimoji="1" lang="en-US" altLang="ja-JP" dirty="0"/>
              <a:t>3</a:t>
            </a:r>
            <a:r>
              <a:rPr kumimoji="1" lang="ja-JP" altLang="en-US" dirty="0"/>
              <a:t>つの内容に分かれます．</a:t>
            </a:r>
            <a:endParaRPr kumimoji="1" lang="en-US" altLang="ja-JP" dirty="0"/>
          </a:p>
          <a:p>
            <a:r>
              <a:rPr kumimoji="1" lang="ja-JP" altLang="en-US" dirty="0"/>
              <a:t>それぞれについて，進捗状況も踏まえて説明します．</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11</a:t>
            </a:fld>
            <a:endParaRPr kumimoji="1" lang="ja-JP" altLang="en-US"/>
          </a:p>
        </p:txBody>
      </p:sp>
    </p:spTree>
    <p:extLst>
      <p:ext uri="{BB962C8B-B14F-4D97-AF65-F5344CB8AC3E}">
        <p14:creationId xmlns:p14="http://schemas.microsoft.com/office/powerpoint/2010/main" val="307114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初めに，</a:t>
            </a:r>
            <a:r>
              <a:rPr kumimoji="1" lang="ja-JP" altLang="en-US" sz="1200" dirty="0">
                <a:latin typeface="UD デジタル 教科書体 N-B" panose="02020700000000000000" pitchFamily="17" charset="-128"/>
                <a:ea typeface="UD デジタル 教科書体 N-B" panose="02020700000000000000" pitchFamily="17" charset="-128"/>
              </a:rPr>
              <a:t>共助支援プラットフォームの構築に関わるアンケート調査ということで，支援者と要支援者にどのような情報を提供すべきかについての調査を行います．</a:t>
            </a:r>
            <a:endParaRPr kumimoji="1" lang="en-US" altLang="ja-JP" sz="1200" dirty="0">
              <a:latin typeface="UD デジタル 教科書体 N-B" panose="02020700000000000000" pitchFamily="17" charset="-128"/>
              <a:ea typeface="UD デジタル 教科書体 N-B" panose="02020700000000000000" pitchFamily="17" charset="-128"/>
            </a:endParaRPr>
          </a:p>
          <a:p>
            <a:r>
              <a:rPr kumimoji="1" lang="ja-JP" altLang="en-US" sz="1200" dirty="0">
                <a:latin typeface="UD デジタル 教科書体 N-B" panose="02020700000000000000" pitchFamily="17" charset="-128"/>
                <a:ea typeface="UD デジタル 教科書体 N-B" panose="02020700000000000000" pitchFamily="17" charset="-128"/>
              </a:rPr>
              <a:t>現在，支援者側のプロトタイプ画面に載せるべき情報について調査中であり，結果を整理しています．</a:t>
            </a:r>
            <a:endParaRPr kumimoji="1" lang="en-US" altLang="ja-JP" sz="1200" dirty="0">
              <a:latin typeface="UD デジタル 教科書体 N-B" panose="02020700000000000000" pitchFamily="17" charset="-128"/>
              <a:ea typeface="UD デジタル 教科書体 N-B" panose="02020700000000000000" pitchFamily="17" charset="-128"/>
            </a:endParaRPr>
          </a:p>
          <a:p>
            <a:endParaRPr kumimoji="1" lang="en-US" altLang="ja-JP" sz="1200" dirty="0">
              <a:latin typeface="UD デジタル 教科書体 N-B" panose="02020700000000000000" pitchFamily="17" charset="-128"/>
              <a:ea typeface="UD デジタル 教科書体 N-B" panose="02020700000000000000" pitchFamily="17" charset="-128"/>
            </a:endParaRPr>
          </a:p>
          <a:p>
            <a:r>
              <a:rPr kumimoji="1" lang="ja-JP" altLang="en-US" dirty="0"/>
              <a:t>アンケートの内容は，</a:t>
            </a:r>
            <a:endParaRPr kumimoji="1" lang="en-US" altLang="ja-JP" dirty="0"/>
          </a:p>
          <a:p>
            <a:r>
              <a:rPr kumimoji="1" lang="ja-JP" altLang="en-US" dirty="0"/>
              <a:t>初めに，「災害時にボランティアをする意欲がありますか？」という質問に答えてもらい，</a:t>
            </a:r>
            <a:endParaRPr kumimoji="1" lang="en-US" altLang="ja-JP" dirty="0"/>
          </a:p>
          <a:p>
            <a:r>
              <a:rPr kumimoji="1" lang="ja-JP" altLang="en-US" dirty="0"/>
              <a:t>あると答えた人にだけ，何枚かの地図に対して「この地図を見て要支援者を助けますか？」という質問に「助ける」，「助けない」を選択してもらう．</a:t>
            </a:r>
            <a:endParaRPr kumimoji="1" lang="en-US" altLang="ja-JP" dirty="0"/>
          </a:p>
          <a:p>
            <a:r>
              <a:rPr kumimoji="1" lang="ja-JP" altLang="en-US" dirty="0"/>
              <a:t>ボランティア意欲がある人ない人に関わらず，最後に「要支援者を助けるためにはどんな情報が必要だと思いますか」という質問に答えてもらうようになっております．</a:t>
            </a:r>
            <a:endParaRPr kumimoji="1" lang="en-US" altLang="ja-JP" dirty="0"/>
          </a:p>
          <a:p>
            <a:endParaRPr kumimoji="1" lang="en-US" altLang="ja-JP" dirty="0"/>
          </a:p>
          <a:p>
            <a:r>
              <a:rPr kumimoji="1" lang="ja-JP" altLang="en-US" sz="1200" dirty="0">
                <a:latin typeface="UD デジタル 教科書体 N-B" panose="02020700000000000000" pitchFamily="17" charset="-128"/>
                <a:ea typeface="UD デジタル 教科書体 N-B" panose="02020700000000000000" pitchFamily="17" charset="-128"/>
              </a:rPr>
              <a:t>（よろしければこちらの</a:t>
            </a:r>
            <a:r>
              <a:rPr kumimoji="1" lang="en-US" altLang="ja-JP" sz="1200" dirty="0">
                <a:latin typeface="UD デジタル 教科書体 N-B" panose="02020700000000000000" pitchFamily="17" charset="-128"/>
                <a:ea typeface="UD デジタル 教科書体 N-B" panose="02020700000000000000" pitchFamily="17" charset="-128"/>
              </a:rPr>
              <a:t>QR</a:t>
            </a:r>
            <a:r>
              <a:rPr kumimoji="1" lang="ja-JP" altLang="en-US" sz="1200" dirty="0">
                <a:latin typeface="UD デジタル 教科書体 N-B" panose="02020700000000000000" pitchFamily="17" charset="-128"/>
                <a:ea typeface="UD デジタル 教科書体 N-B" panose="02020700000000000000" pitchFamily="17" charset="-128"/>
              </a:rPr>
              <a:t>コードから回答をよろしくお願いいたします．）</a:t>
            </a:r>
            <a:endParaRPr kumimoji="1" lang="en-US" altLang="ja-JP" sz="1200" dirty="0">
              <a:latin typeface="UD デジタル 教科書体 N-B" panose="02020700000000000000" pitchFamily="17" charset="-128"/>
              <a:ea typeface="UD デジタル 教科書体 N-B" panose="02020700000000000000" pitchFamily="17" charset="-128"/>
            </a:endParaRP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12</a:t>
            </a:fld>
            <a:endParaRPr kumimoji="1" lang="ja-JP" altLang="en-US"/>
          </a:p>
        </p:txBody>
      </p:sp>
    </p:spTree>
    <p:extLst>
      <p:ext uri="{BB962C8B-B14F-4D97-AF65-F5344CB8AC3E}">
        <p14:creationId xmlns:p14="http://schemas.microsoft.com/office/powerpoint/2010/main" val="127632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こちらはアンケート調査結果の一部になります．</a:t>
            </a:r>
            <a:endParaRPr kumimoji="1" lang="en-US" altLang="ja-JP" dirty="0"/>
          </a:p>
          <a:p>
            <a:r>
              <a:rPr lang="ja-JP" altLang="en-US" dirty="0"/>
              <a:t>「要支援者を助けるためにはどんな情報が必要だと思いますか．」という質問に対して </a:t>
            </a:r>
            <a:r>
              <a:rPr lang="en-US" altLang="ja-JP" dirty="0"/>
              <a:t>23 </a:t>
            </a:r>
            <a:r>
              <a:rPr lang="ja-JP" altLang="en-US" dirty="0"/>
              <a:t>件の回答の内， 最も多かったのは避難経路（</a:t>
            </a:r>
            <a:r>
              <a:rPr lang="en-US" altLang="ja-JP" dirty="0"/>
              <a:t>18 </a:t>
            </a:r>
            <a:r>
              <a:rPr lang="ja-JP" altLang="en-US" dirty="0"/>
              <a:t>件）でした．</a:t>
            </a:r>
            <a:endParaRPr lang="en-US" altLang="ja-JP" dirty="0"/>
          </a:p>
          <a:p>
            <a:r>
              <a:rPr lang="ja-JP" altLang="en-US" dirty="0"/>
              <a:t>また，回答者の半数以上が要支援者の体重，要支援者の状態，要支援者の補助内容など，合わせて１１項目の情報が必要であると答えました．</a:t>
            </a:r>
            <a:endParaRPr lang="en-US" altLang="ja-JP" dirty="0"/>
          </a:p>
          <a:p>
            <a:r>
              <a:rPr kumimoji="1" lang="ja-JP" altLang="en-US" dirty="0"/>
              <a:t>さらに，</a:t>
            </a:r>
            <a:r>
              <a:rPr lang="ja-JP" altLang="en-US" dirty="0"/>
              <a:t>その他の意見として，「どのくらい時間の余裕があるか表示するとよい」，「一般人の救助が困難および危険と判断できる情報」，「地形の高低差」といった意見が寄せられました．</a:t>
            </a:r>
            <a:endParaRPr kumimoji="1" lang="en-US" altLang="ja-JP" dirty="0"/>
          </a:p>
          <a:p>
            <a:endParaRPr kumimoji="1" lang="en-US" altLang="ja-JP" dirty="0"/>
          </a:p>
          <a:p>
            <a:r>
              <a:rPr kumimoji="1" lang="ja-JP" altLang="en-US" dirty="0"/>
              <a:t>必要に応じて，このアンケートと似たような形で要支援者側のプロトタイプ画面に載せるべき情報について調査することも考えています．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13</a:t>
            </a:fld>
            <a:endParaRPr kumimoji="1" lang="ja-JP" altLang="en-US"/>
          </a:p>
        </p:txBody>
      </p:sp>
    </p:spTree>
    <p:extLst>
      <p:ext uri="{BB962C8B-B14F-4D97-AF65-F5344CB8AC3E}">
        <p14:creationId xmlns:p14="http://schemas.microsoft.com/office/powerpoint/2010/main" val="1332742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続いて，調査結果に基づいたプロトタイプ作成ということで，災害時に共助支援を行うための実際に動くものとして作成していきます．</a:t>
            </a:r>
            <a:endParaRPr kumimoji="1" lang="en-US" altLang="ja-JP" dirty="0"/>
          </a:p>
          <a:p>
            <a:endParaRPr kumimoji="1" lang="en-US" altLang="ja-JP" dirty="0"/>
          </a:p>
          <a:p>
            <a:r>
              <a:rPr kumimoji="1" lang="ja-JP" altLang="en-US" dirty="0"/>
              <a:t>このプロトタイプは，災害発生時に，支援をする人，支援を受ける人が避難所まで避難をする際に使うことを想定しており，両者が避難所まで安全に行動をとることができるような情報を提供するものとなります．</a:t>
            </a:r>
            <a:endParaRPr kumimoji="1" lang="en-US" altLang="ja-JP" dirty="0"/>
          </a:p>
          <a:p>
            <a:endParaRPr kumimoji="1" lang="en-US" altLang="ja-JP" dirty="0"/>
          </a:p>
          <a:p>
            <a:r>
              <a:rPr kumimoji="1" lang="ja-JP" altLang="en-US" dirty="0"/>
              <a:t>作成すべき画面として，支援者側と要支援者側の２つの画面があります．</a:t>
            </a:r>
            <a:endParaRPr kumimoji="1" lang="en-US" altLang="ja-JP" dirty="0"/>
          </a:p>
          <a:p>
            <a:r>
              <a:rPr kumimoji="1" lang="ja-JP" altLang="en-US" dirty="0"/>
              <a:t>現段階では，支援者側の画面のみの場合であるが，図のような見た目のプロトタイプ作成を考えている．</a:t>
            </a:r>
            <a:endParaRPr kumimoji="1" lang="en-US" altLang="ja-JP" dirty="0"/>
          </a:p>
          <a:p>
            <a:endParaRPr kumimoji="1" lang="en-US" altLang="ja-JP" dirty="0"/>
          </a:p>
          <a:p>
            <a:endParaRPr kumimoji="1" lang="en-US" altLang="ja-JP" dirty="0"/>
          </a:p>
          <a:p>
            <a:r>
              <a:rPr kumimoji="1" lang="ja-JP" altLang="en-US" dirty="0"/>
              <a:t>（アンケートの調査結果を踏まえて作り変え，作り変えた見た目（地図）を基に，プロトタイプを作成していきます．）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14</a:t>
            </a:fld>
            <a:endParaRPr kumimoji="1" lang="ja-JP" altLang="en-US"/>
          </a:p>
        </p:txBody>
      </p:sp>
    </p:spTree>
    <p:extLst>
      <p:ext uri="{BB962C8B-B14F-4D97-AF65-F5344CB8AC3E}">
        <p14:creationId xmlns:p14="http://schemas.microsoft.com/office/powerpoint/2010/main" val="177360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プロトタイプ作成をするにあたり，現段階では，限定的な災害（洪水による災害）を想定しているのですが，研究目的達成のためにプロトタイプ作成において解決するべき，私が考えている現状の課題はこの２つになります．</a:t>
            </a:r>
            <a:endParaRPr kumimoji="1" lang="en-US" altLang="ja-JP" dirty="0"/>
          </a:p>
          <a:p>
            <a:r>
              <a:rPr lang="ja-JP" altLang="en-US" b="0" i="0" dirty="0">
                <a:solidFill>
                  <a:srgbClr val="202124"/>
                </a:solidFill>
                <a:effectLst/>
                <a:latin typeface="docs-Roboto"/>
              </a:rPr>
              <a:t>支援者が要支援者と共に避難所まで安全に移動できる時間（安全限界時間というもの）を表示しようと考えており，これの具体的な計算，および実装方法について．</a:t>
            </a:r>
            <a:endParaRPr lang="en-US" altLang="ja-JP" b="0" i="0" dirty="0">
              <a:solidFill>
                <a:srgbClr val="202124"/>
              </a:solidFill>
              <a:effectLst/>
              <a:latin typeface="docs-Roboto"/>
            </a:endParaRPr>
          </a:p>
          <a:p>
            <a:r>
              <a:rPr lang="ja-JP" altLang="en-US" b="0" i="0" dirty="0">
                <a:solidFill>
                  <a:srgbClr val="202124"/>
                </a:solidFill>
                <a:effectLst/>
                <a:latin typeface="docs-Roboto"/>
              </a:rPr>
              <a:t>と</a:t>
            </a:r>
            <a:endParaRPr lang="en-US" altLang="ja-JP" b="0" i="0" dirty="0">
              <a:solidFill>
                <a:srgbClr val="202124"/>
              </a:solidFill>
              <a:effectLst/>
              <a:latin typeface="docs-Roboto"/>
            </a:endParaRPr>
          </a:p>
          <a:p>
            <a:r>
              <a:rPr lang="ja-JP" altLang="en-US" sz="1200" dirty="0">
                <a:latin typeface="UD デジタル 教科書体 N-B" panose="02020700000000000000" pitchFamily="17" charset="-128"/>
                <a:ea typeface="UD デジタル 教科書体 N-B" panose="02020700000000000000" pitchFamily="17" charset="-128"/>
              </a:rPr>
              <a:t>要支援者の画面に支援者の情報をどれほど提示するかにいついて．です．</a:t>
            </a:r>
            <a:endParaRPr lang="en-US" altLang="ja-JP" sz="1200" dirty="0">
              <a:latin typeface="UD デジタル 教科書体 N-B" panose="02020700000000000000" pitchFamily="17" charset="-128"/>
              <a:ea typeface="UD デジタル 教科書体 N-B" panose="02020700000000000000"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UD デジタル 教科書体 N-B" panose="02020700000000000000" pitchFamily="17" charset="-128"/>
                <a:ea typeface="UD デジタル 教科書体 N-B" panose="02020700000000000000" pitchFamily="17" charset="-128"/>
              </a:rPr>
              <a:t>（１）においては，</a:t>
            </a:r>
            <a:r>
              <a:rPr kumimoji="1" lang="ja-JP" altLang="en-US" sz="1200" dirty="0">
                <a:latin typeface="UD デジタル 教科書体 N-B" panose="02020700000000000000" pitchFamily="17" charset="-128"/>
                <a:ea typeface="UD デジタル 教科書体 N-B" panose="02020700000000000000" pitchFamily="17" charset="-128"/>
              </a:rPr>
              <a:t>どのようなモデル，シミュレーション，</a:t>
            </a:r>
            <a:r>
              <a:rPr kumimoji="1" lang="en-US" altLang="ja-JP" sz="1200" dirty="0">
                <a:latin typeface="UD デジタル 教科書体 N-B" panose="02020700000000000000" pitchFamily="17" charset="-128"/>
                <a:ea typeface="UD デジタル 教科書体 N-B" panose="02020700000000000000" pitchFamily="17" charset="-128"/>
              </a:rPr>
              <a:t>API</a:t>
            </a:r>
            <a:r>
              <a:rPr kumimoji="1" lang="ja-JP" altLang="en-US" sz="1200" dirty="0">
                <a:latin typeface="UD デジタル 教科書体 N-B" panose="02020700000000000000" pitchFamily="17" charset="-128"/>
                <a:ea typeface="UD デジタル 教科書体 N-B" panose="02020700000000000000" pitchFamily="17" charset="-128"/>
              </a:rPr>
              <a:t>を使うかを検討中．</a:t>
            </a:r>
            <a:endParaRPr lang="en-US" altLang="ja-JP" sz="1200" dirty="0">
              <a:latin typeface="UD デジタル 教科書体 N-B" panose="02020700000000000000" pitchFamily="17" charset="-128"/>
              <a:ea typeface="UD デジタル 教科書体 N-B" panose="02020700000000000000" pitchFamily="17" charset="-128"/>
            </a:endParaRPr>
          </a:p>
          <a:p>
            <a:r>
              <a:rPr kumimoji="1" lang="ja-JP" altLang="en-US" sz="1200" dirty="0">
                <a:latin typeface="UD デジタル 教科書体 N-B" panose="02020700000000000000" pitchFamily="17" charset="-128"/>
                <a:ea typeface="UD デジタル 教科書体 N-B" panose="02020700000000000000" pitchFamily="17" charset="-128"/>
              </a:rPr>
              <a:t>（２）においては，先ほども申し上げましたが，プロトタイプ作成前に必要に応じてアンケート調査を行うことを考えています．</a:t>
            </a:r>
            <a:endParaRPr kumimoji="1" lang="en-US" altLang="ja-JP" sz="1200" dirty="0">
              <a:latin typeface="UD デジタル 教科書体 N-B" panose="02020700000000000000" pitchFamily="17" charset="-128"/>
              <a:ea typeface="UD デジタル 教科書体 N-B" panose="02020700000000000000" pitchFamily="17" charset="-128"/>
            </a:endParaRPr>
          </a:p>
          <a:p>
            <a:endParaRPr kumimoji="1" lang="en-US" altLang="ja-JP" sz="1200" dirty="0">
              <a:latin typeface="UD デジタル 教科書体 N-B" panose="02020700000000000000" pitchFamily="17" charset="-128"/>
              <a:ea typeface="UD デジタル 教科書体 N-B" panose="02020700000000000000" pitchFamily="17" charset="-128"/>
            </a:endParaRPr>
          </a:p>
          <a:p>
            <a:endParaRPr kumimoji="1" lang="en-US" altLang="ja-JP" sz="1200" dirty="0">
              <a:latin typeface="UD デジタル 教科書体 N-B" panose="02020700000000000000" pitchFamily="17" charset="-128"/>
              <a:ea typeface="UD デジタル 教科書体 N-B" panose="02020700000000000000" pitchFamily="17" charset="-128"/>
            </a:endParaRPr>
          </a:p>
          <a:p>
            <a:r>
              <a:rPr kumimoji="1" lang="ja-JP" altLang="en-US" sz="1200" dirty="0">
                <a:latin typeface="UD デジタル 教科書体 N-B" panose="02020700000000000000" pitchFamily="17" charset="-128"/>
                <a:ea typeface="UD デジタル 教科書体 N-B" panose="02020700000000000000" pitchFamily="17" charset="-128"/>
              </a:rPr>
              <a:t>（３．避難経路の提示方法．．．避難所までの道路が安全に通行できることを前提とした避難経路を表示するか，土砂崩れなどリアルタイムで道路の状況を解析し，避難経路を表示するかという点です．）</a:t>
            </a:r>
            <a:endParaRPr kumimoji="1" lang="en-US" altLang="ja-JP" sz="1200" dirty="0">
              <a:latin typeface="UD デジタル 教科書体 N-B" panose="02020700000000000000" pitchFamily="17" charset="-128"/>
              <a:ea typeface="UD デジタル 教科書体 N-B" panose="02020700000000000000" pitchFamily="17" charset="-128"/>
            </a:endParaRP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15</a:t>
            </a:fld>
            <a:endParaRPr kumimoji="1" lang="ja-JP" altLang="en-US"/>
          </a:p>
        </p:txBody>
      </p:sp>
    </p:spTree>
    <p:extLst>
      <p:ext uri="{BB962C8B-B14F-4D97-AF65-F5344CB8AC3E}">
        <p14:creationId xmlns:p14="http://schemas.microsoft.com/office/powerpoint/2010/main" val="3161429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研究計画の最終段階としましては，実際に評価実験を行います．</a:t>
            </a:r>
            <a:endParaRPr kumimoji="1" lang="en-US" altLang="ja-JP" dirty="0"/>
          </a:p>
          <a:p>
            <a:r>
              <a:rPr kumimoji="1" lang="ja-JP" altLang="en-US" dirty="0"/>
              <a:t>理想は，実際に災害時にボランティア意識がある人，助けてもらう人，避難所を決めてプロトタイプに触れつつ，共助による避難訓練を実施することですが，</a:t>
            </a:r>
            <a:endParaRPr kumimoji="1" lang="en-US" altLang="ja-JP" dirty="0"/>
          </a:p>
          <a:p>
            <a:r>
              <a:rPr kumimoji="1" lang="ja-JP" altLang="en-US" dirty="0"/>
              <a:t>避難訓練の実施が難しい場合は，学会などで訪れた人に見た目の部分を触れてもらい，支援者目線と要支援者目線での意見を聞かせてもらうことを考えている．</a:t>
            </a:r>
            <a:endParaRPr kumimoji="1" lang="en-US" altLang="ja-JP" dirty="0"/>
          </a:p>
          <a:p>
            <a:r>
              <a:rPr kumimoji="1" lang="ja-JP" altLang="en-US" dirty="0"/>
              <a:t>（もちろん，アンケート内で災害時にボランティア意識があるかどうかを聞かないといけない．）</a:t>
            </a:r>
            <a:endParaRPr kumimoji="1" lang="en-US" altLang="ja-JP" dirty="0"/>
          </a:p>
          <a:p>
            <a:endParaRPr kumimoji="1" lang="en-US" altLang="ja-JP" dirty="0"/>
          </a:p>
          <a:p>
            <a:r>
              <a:rPr kumimoji="1" lang="ja-JP" altLang="en-US" dirty="0"/>
              <a:t>いずれにせよ，</a:t>
            </a:r>
            <a:endParaRPr kumimoji="1" lang="en-US" altLang="ja-JP" dirty="0"/>
          </a:p>
          <a:p>
            <a:r>
              <a:rPr kumimoji="1" lang="ja-JP" altLang="en-US" dirty="0"/>
              <a:t>支援者には「共助したいと思えるような情報提示ができているかどうか」，要支援者には「全く面識のない人による支援を信頼できるかどうか」という点について評価したいと思っている．具体的なアンケート内容は検討中で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16</a:t>
            </a:fld>
            <a:endParaRPr kumimoji="1" lang="ja-JP" altLang="en-US"/>
          </a:p>
        </p:txBody>
      </p:sp>
    </p:spTree>
    <p:extLst>
      <p:ext uri="{BB962C8B-B14F-4D97-AF65-F5344CB8AC3E}">
        <p14:creationId xmlns:p14="http://schemas.microsoft.com/office/powerpoint/2010/main" val="3857062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最後に今後の予定ですが，</a:t>
            </a:r>
            <a:endParaRPr kumimoji="1" lang="en-US" altLang="ja-JP" dirty="0"/>
          </a:p>
          <a:p>
            <a:r>
              <a:rPr kumimoji="1" lang="ja-JP" altLang="en-US" dirty="0"/>
              <a:t>先ほど研究計画・進捗状況で述べたプロトタイプ作成については</a:t>
            </a:r>
            <a:r>
              <a:rPr kumimoji="1" lang="en-US" altLang="ja-JP" dirty="0"/>
              <a:t>12</a:t>
            </a:r>
            <a:r>
              <a:rPr kumimoji="1" lang="ja-JP" altLang="en-US" dirty="0"/>
              <a:t>月中旬までをめどに行い，</a:t>
            </a:r>
            <a:endParaRPr kumimoji="1" lang="en-US" altLang="ja-JP" dirty="0"/>
          </a:p>
          <a:p>
            <a:r>
              <a:rPr kumimoji="1" lang="ja-JP" altLang="en-US" dirty="0"/>
              <a:t>完成次第，評価実験を行いたいと考えている．</a:t>
            </a:r>
            <a:endParaRPr kumimoji="1" lang="en-US" altLang="ja-JP" dirty="0"/>
          </a:p>
          <a:p>
            <a:endParaRPr kumimoji="1" lang="en-US" altLang="ja-JP" dirty="0"/>
          </a:p>
          <a:p>
            <a:r>
              <a:rPr kumimoji="1" lang="ja-JP" altLang="en-US" dirty="0"/>
              <a:t>ガントチャートには載せていない予定としまして，１１月の下旬と来年３月の上旬に外部での発表があるので，外部の方々から意見をもらいつつ，本研究を進めていきたいと考えている．</a:t>
            </a:r>
            <a:endParaRPr kumimoji="1" lang="en-US" altLang="ja-JP" dirty="0"/>
          </a:p>
          <a:p>
            <a:endParaRPr kumimoji="1" lang="en-US" altLang="ja-JP" dirty="0"/>
          </a:p>
          <a:p>
            <a:r>
              <a:rPr kumimoji="1" lang="ja-JP" altLang="en-US" dirty="0"/>
              <a:t>以上になります．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17</a:t>
            </a:fld>
            <a:endParaRPr kumimoji="1" lang="ja-JP" altLang="en-US"/>
          </a:p>
        </p:txBody>
      </p:sp>
    </p:spTree>
    <p:extLst>
      <p:ext uri="{BB962C8B-B14F-4D97-AF65-F5344CB8AC3E}">
        <p14:creationId xmlns:p14="http://schemas.microsoft.com/office/powerpoint/2010/main" val="731053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（このページはいらないかも）</a:t>
            </a:r>
            <a:endParaRPr kumimoji="1" lang="en-US" altLang="ja-JP" dirty="0"/>
          </a:p>
          <a:p>
            <a:endParaRPr kumimoji="1" lang="en-US" altLang="ja-JP" dirty="0"/>
          </a:p>
          <a:p>
            <a:r>
              <a:rPr kumimoji="1" lang="ja-JP" altLang="en-US" dirty="0"/>
              <a:t>さらに，</a:t>
            </a:r>
            <a:r>
              <a:rPr lang="ja-JP" altLang="en-US" dirty="0"/>
              <a:t>東日本大震災後の調査によると，災害時にボランティア意識がある人と要支援者のマッチングの仕組みが重要であるということが分かっている．</a:t>
            </a:r>
            <a:endParaRPr lang="en-US" altLang="ja-JP" dirty="0"/>
          </a:p>
          <a:p>
            <a:endParaRPr lang="en-US" altLang="ja-JP" dirty="0"/>
          </a:p>
          <a:p>
            <a:r>
              <a:rPr lang="ja-JP" altLang="en-US" dirty="0"/>
              <a:t>しかし，共助による事例は地域のコミュニティがあってこその成功例であり，</a:t>
            </a:r>
            <a:endParaRPr lang="en-US" altLang="ja-JP" dirty="0"/>
          </a:p>
          <a:p>
            <a:r>
              <a:rPr lang="ja-JP" altLang="en-US" dirty="0"/>
              <a:t>私は，地域のコミュニティがなくとも共助による支援活動をするための支援者，および要支援者に提供すべき情報については明確になっておらず，情報が提供されただけでは要支援者が支援者を信頼できない可能性があると考えます．</a:t>
            </a:r>
            <a:endParaRPr lang="en-US" altLang="ja-JP" dirty="0"/>
          </a:p>
          <a:p>
            <a:endParaRPr lang="en-US" altLang="ja-JP" dirty="0"/>
          </a:p>
          <a:p>
            <a:r>
              <a:rPr lang="en-US" altLang="ja-JP" dirty="0"/>
              <a:t>(</a:t>
            </a:r>
            <a:r>
              <a:rPr lang="ja-JP" altLang="en-US" dirty="0"/>
              <a:t>調査：</a:t>
            </a:r>
            <a:r>
              <a:rPr lang="en-US" altLang="ja-JP" dirty="0"/>
              <a:t>2013/10</a:t>
            </a:r>
            <a:r>
              <a:rPr lang="ja-JP" altLang="en-US" dirty="0"/>
              <a:t>，内閣府</a:t>
            </a:r>
            <a:r>
              <a:rPr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18</a:t>
            </a:fld>
            <a:endParaRPr kumimoji="1" lang="ja-JP" altLang="en-US"/>
          </a:p>
        </p:txBody>
      </p:sp>
    </p:spTree>
    <p:extLst>
      <p:ext uri="{BB962C8B-B14F-4D97-AF65-F5344CB8AC3E}">
        <p14:creationId xmlns:p14="http://schemas.microsoft.com/office/powerpoint/2010/main" val="1582750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検討中の段階ではありますが，</a:t>
            </a:r>
            <a:endParaRPr kumimoji="1" lang="en-US" altLang="ja-JP" dirty="0"/>
          </a:p>
          <a:p>
            <a:r>
              <a:rPr kumimoji="1" lang="ja-JP" altLang="en-US" dirty="0"/>
              <a:t>提示されている情報だけで，この支援者に助けてもらいたいかどうかというアンケートを要支援者の立場からしてもらう．</a:t>
            </a:r>
            <a:endParaRPr kumimoji="1" lang="en-US" altLang="ja-JP" dirty="0"/>
          </a:p>
          <a:p>
            <a:endParaRPr kumimoji="1" lang="en-US" altLang="ja-JP" dirty="0"/>
          </a:p>
          <a:p>
            <a:r>
              <a:rPr kumimoji="1" lang="ja-JP" altLang="en-US" dirty="0"/>
              <a:t>先行研究で，災害時に直面するリスクの可視化と行動変容支援のために，支援者に提供すべき情報について整理したものがあり，</a:t>
            </a:r>
            <a:endParaRPr kumimoji="1" lang="en-US" altLang="ja-JP" dirty="0"/>
          </a:p>
          <a:p>
            <a:r>
              <a:rPr kumimoji="1" lang="ja-JP" altLang="en-US" dirty="0"/>
              <a:t>本当にその情報提供が必要だったのかという点で評価をしたいと思っている．</a:t>
            </a:r>
            <a:endParaRPr kumimoji="1" lang="en-US" altLang="ja-JP" dirty="0"/>
          </a:p>
          <a:p>
            <a:endParaRPr kumimoji="1" lang="en-US" altLang="ja-JP" dirty="0"/>
          </a:p>
          <a:p>
            <a:endParaRPr kumimoji="1" lang="en-US" altLang="ja-JP" dirty="0"/>
          </a:p>
          <a:p>
            <a:r>
              <a:rPr kumimoji="1" lang="ja-JP" altLang="en-US" dirty="0"/>
              <a:t>支援者もあらかじめいくつかの個人情報を登録することになるかも．．．</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19</a:t>
            </a:fld>
            <a:endParaRPr kumimoji="1" lang="ja-JP" altLang="en-US"/>
          </a:p>
        </p:txBody>
      </p:sp>
    </p:spTree>
    <p:extLst>
      <p:ext uri="{BB962C8B-B14F-4D97-AF65-F5344CB8AC3E}">
        <p14:creationId xmlns:p14="http://schemas.microsoft.com/office/powerpoint/2010/main" val="272133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本日はこのような流れで発表を進めていきたいと思います．</a:t>
            </a: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a:t>
            </a:fld>
            <a:endParaRPr kumimoji="1" lang="ja-JP" altLang="en-US"/>
          </a:p>
        </p:txBody>
      </p:sp>
    </p:spTree>
    <p:extLst>
      <p:ext uri="{BB962C8B-B14F-4D97-AF65-F5344CB8AC3E}">
        <p14:creationId xmlns:p14="http://schemas.microsoft.com/office/powerpoint/2010/main" val="1964665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今回，地図作成ツールとして</a:t>
            </a:r>
            <a:r>
              <a:rPr kumimoji="1" lang="en-US" altLang="ja-JP" dirty="0"/>
              <a:t>GIS</a:t>
            </a:r>
            <a:r>
              <a:rPr kumimoji="1" lang="ja-JP" altLang="en-US" dirty="0"/>
              <a:t>を使っている．</a:t>
            </a:r>
            <a:endParaRPr kumimoji="1" lang="en-US" altLang="ja-JP" dirty="0"/>
          </a:p>
          <a:p>
            <a:r>
              <a:rPr kumimoji="1" lang="ja-JP" altLang="en-US" dirty="0"/>
              <a:t>私が調べた範囲ですと（</a:t>
            </a:r>
            <a:r>
              <a:rPr kumimoji="1" lang="en-US" altLang="ja-JP" dirty="0"/>
              <a:t>Google My Maps</a:t>
            </a:r>
            <a:r>
              <a:rPr kumimoji="1" lang="ja-JP" altLang="en-US" dirty="0"/>
              <a:t>や，</a:t>
            </a:r>
            <a:r>
              <a:rPr kumimoji="1" lang="en-US" altLang="ja-JP" dirty="0" err="1"/>
              <a:t>Mapbox</a:t>
            </a:r>
            <a:r>
              <a:rPr kumimoji="1" lang="ja-JP" altLang="en-US" dirty="0"/>
              <a:t>など）地図作成のツールは多く存在する．</a:t>
            </a:r>
          </a:p>
          <a:p>
            <a:r>
              <a:rPr kumimoji="1" lang="ja-JP" altLang="en-US" dirty="0"/>
              <a:t>その中でも</a:t>
            </a:r>
            <a:r>
              <a:rPr kumimoji="1" lang="en-US" altLang="ja-JP" dirty="0"/>
              <a:t>GIS</a:t>
            </a:r>
            <a:r>
              <a:rPr kumimoji="1" lang="ja-JP" altLang="en-US" dirty="0"/>
              <a:t>を用いた地図作成の事例（前例）が多かったことや</a:t>
            </a:r>
          </a:p>
          <a:p>
            <a:r>
              <a:rPr kumimoji="1" lang="ja-JP" altLang="en-US" dirty="0"/>
              <a:t>私自身，地図作成のツールの経験がなかったこともあり，ノウハウを参考にして研究を進めることができるという点で，</a:t>
            </a:r>
            <a:r>
              <a:rPr kumimoji="1" lang="en-US" altLang="ja-JP" dirty="0"/>
              <a:t>GIS</a:t>
            </a:r>
            <a:r>
              <a:rPr kumimoji="1" lang="ja-JP" altLang="en-US" dirty="0"/>
              <a:t>が適していると考えた．</a:t>
            </a:r>
          </a:p>
          <a:p>
            <a:r>
              <a:rPr kumimoji="1" lang="ja-JP" altLang="en-US" dirty="0"/>
              <a:t>また，この先，異なるプラットフォームでの開発になったとしても引継ぎしやすいという点で</a:t>
            </a:r>
            <a:r>
              <a:rPr kumimoji="1" lang="en-US" altLang="ja-JP" dirty="0"/>
              <a:t>GIS</a:t>
            </a:r>
            <a:r>
              <a:rPr kumimoji="1" lang="ja-JP" altLang="en-US" dirty="0"/>
              <a:t>を使っている．</a:t>
            </a:r>
          </a:p>
          <a:p>
            <a:endParaRPr kumimoji="1" lang="en-US" altLang="ja-JP" dirty="0"/>
          </a:p>
          <a:p>
            <a:r>
              <a:rPr kumimoji="1" lang="ja-JP" altLang="en-US" dirty="0"/>
              <a:t>情報掲示板（ツイッターなどの</a:t>
            </a:r>
            <a:r>
              <a:rPr kumimoji="1" lang="en-US" altLang="ja-JP" dirty="0"/>
              <a:t>SNS</a:t>
            </a:r>
            <a:r>
              <a:rPr kumimoji="1" lang="ja-JP" altLang="en-US" dirty="0"/>
              <a:t>）を使うことも考えたのですが，誰でもアクセス可能な環境でこういったシステムを構築すると，本当に助けてほしい人や助けたいと思っている人があらゆる情報によって埋もれてしまうと思った．そういうことは避けたいので，ボランティア意識のある人，緊急時に自力で避難が困難な方々がマッチングしやすいように新たな環境（プラットフォーム）を作る必要があると考えた．</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20</a:t>
            </a:fld>
            <a:endParaRPr kumimoji="1" lang="ja-JP" altLang="en-US"/>
          </a:p>
        </p:txBody>
      </p:sp>
    </p:spTree>
    <p:extLst>
      <p:ext uri="{BB962C8B-B14F-4D97-AF65-F5344CB8AC3E}">
        <p14:creationId xmlns:p14="http://schemas.microsoft.com/office/powerpoint/2010/main" val="3937823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a:t>
            </a:r>
            <a:r>
              <a:rPr kumimoji="1" lang="ja-JP" altLang="en-US" dirty="0"/>
              <a:t>．</a:t>
            </a:r>
            <a:r>
              <a:rPr kumimoji="1" lang="en-US" altLang="ja-JP" dirty="0"/>
              <a:t>GIS</a:t>
            </a:r>
            <a:r>
              <a:rPr kumimoji="1" lang="ja-JP" altLang="en-US" dirty="0"/>
              <a:t>には何のデータを使っているの？</a:t>
            </a:r>
            <a:endParaRPr kumimoji="1" lang="en-US" altLang="ja-JP" dirty="0"/>
          </a:p>
          <a:p>
            <a:r>
              <a:rPr kumimoji="1" lang="ja-JP" altLang="en-US" dirty="0"/>
              <a:t>現時点の地図では，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指定避難場所</a:t>
            </a:r>
            <a:r>
              <a:rPr kumimoji="1" lang="en-US" altLang="ja-JP" dirty="0"/>
              <a:t>_</a:t>
            </a:r>
            <a:r>
              <a:rPr kumimoji="1" lang="ja-JP" altLang="en-US" dirty="0"/>
              <a:t>水害時避難場所の位置情報，浸水想定区域，マップ（</a:t>
            </a:r>
            <a:r>
              <a:rPr kumimoji="1" lang="en-US" altLang="ja-JP" dirty="0"/>
              <a:t>Google Map</a:t>
            </a:r>
            <a:r>
              <a:rPr kumimoji="1" lang="ja-JP" altLang="en-US" dirty="0"/>
              <a:t>）</a:t>
            </a:r>
            <a:endParaRPr kumimoji="1" lang="en-US" altLang="ja-JP" dirty="0"/>
          </a:p>
          <a:p>
            <a:endParaRPr kumimoji="1" lang="en-US" altLang="ja-JP" dirty="0"/>
          </a:p>
          <a:p>
            <a:r>
              <a:rPr kumimoji="1" lang="ja-JP" altLang="en-US" dirty="0"/>
              <a:t>墨田区の指定避難場所</a:t>
            </a:r>
            <a:r>
              <a:rPr kumimoji="1" lang="en-US" altLang="ja-JP" dirty="0"/>
              <a:t>_</a:t>
            </a:r>
            <a:r>
              <a:rPr kumimoji="1" lang="ja-JP" altLang="en-US" dirty="0"/>
              <a:t>水害時避難場所の位置情報，墨田区浸水想定区域（隅田川，および旧中川の氾濫による想定される最大規模），マップ（</a:t>
            </a:r>
            <a:r>
              <a:rPr kumimoji="1" lang="en-US" altLang="ja-JP" dirty="0"/>
              <a:t>Google Map</a:t>
            </a:r>
            <a:r>
              <a:rPr kumimoji="1" lang="ja-JP" altLang="en-US"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21</a:t>
            </a:fld>
            <a:endParaRPr kumimoji="1" lang="ja-JP" altLang="en-US"/>
          </a:p>
        </p:txBody>
      </p:sp>
    </p:spTree>
    <p:extLst>
      <p:ext uri="{BB962C8B-B14F-4D97-AF65-F5344CB8AC3E}">
        <p14:creationId xmlns:p14="http://schemas.microsoft.com/office/powerpoint/2010/main" val="91104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先行研究で，災害時に直面するリスクの可視化と行動変容支援のために，支援者に提供すべき情報について整理したものがあり，それに基づいて理想のプロトタイプを作成した．</a:t>
            </a:r>
            <a:endParaRPr kumimoji="1" lang="en-US" altLang="ja-JP" dirty="0"/>
          </a:p>
          <a:p>
            <a:endParaRPr kumimoji="1" lang="en-US" altLang="ja-JP" dirty="0"/>
          </a:p>
          <a:p>
            <a:r>
              <a:rPr kumimoji="1" lang="ja-JP" altLang="en-US" dirty="0"/>
              <a:t>これには，アンケート結果を反映させていないため，今後アンケートの調査結果を踏まえたプロトタイプを作成していきます．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22</a:t>
            </a:fld>
            <a:endParaRPr kumimoji="1" lang="ja-JP" altLang="en-US"/>
          </a:p>
        </p:txBody>
      </p:sp>
    </p:spTree>
    <p:extLst>
      <p:ext uri="{BB962C8B-B14F-4D97-AF65-F5344CB8AC3E}">
        <p14:creationId xmlns:p14="http://schemas.microsoft.com/office/powerpoint/2010/main" val="3748590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アンケートの内容で，災害時にボランティア意欲がある人にだけ，何枚かの地図に対して「この地図を見て要支援者を助けますか？」という質問に「助ける」，「助けない」を選択してもらっている．</a:t>
            </a:r>
            <a:endParaRPr kumimoji="1" lang="en-US" altLang="ja-JP" dirty="0"/>
          </a:p>
          <a:p>
            <a:endParaRPr kumimoji="1" lang="en-US" altLang="ja-JP" dirty="0"/>
          </a:p>
          <a:p>
            <a:r>
              <a:rPr kumimoji="1" lang="ja-JP" altLang="en-US" dirty="0"/>
              <a:t>何枚かの地図（実際に</a:t>
            </a:r>
            <a:r>
              <a:rPr kumimoji="1" lang="en-US" altLang="ja-JP" dirty="0"/>
              <a:t>5</a:t>
            </a:r>
            <a:r>
              <a:rPr kumimoji="1" lang="ja-JP" altLang="en-US" dirty="0"/>
              <a:t>枚用意している）の中には，</a:t>
            </a:r>
            <a:endParaRPr kumimoji="1" lang="en-US" altLang="ja-JP" dirty="0"/>
          </a:p>
          <a:p>
            <a:r>
              <a:rPr kumimoji="1" lang="ja-JP" altLang="en-US" dirty="0"/>
              <a:t>共助するための最小限の情報を載せた地図，共助するための最大限の情報を載せた地図，</a:t>
            </a:r>
            <a:endParaRPr kumimoji="1" lang="en-US" altLang="ja-JP" dirty="0"/>
          </a:p>
          <a:p>
            <a:r>
              <a:rPr kumimoji="1" lang="ja-JP" altLang="en-US" dirty="0"/>
              <a:t>最小と最大の中間に位置するような情報を載せた地図を用意している．</a:t>
            </a:r>
            <a:endParaRPr kumimoji="1" lang="en-US" altLang="ja-JP" dirty="0"/>
          </a:p>
          <a:p>
            <a:endParaRPr kumimoji="1" lang="en-US" altLang="ja-JP" dirty="0"/>
          </a:p>
          <a:p>
            <a:r>
              <a:rPr kumimoji="1" lang="ja-JP" altLang="en-US" dirty="0"/>
              <a:t>最小限の情報を載せた地図で「助ける」と回答された割合と，各々の地図で「助ける」と回答された割合を比較して，この情報を加えたから「助ける」という回答が増加した，または減少した．というような考察をし，地図に載せる情報の選定を改めて行うことを考えている．</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23</a:t>
            </a:fld>
            <a:endParaRPr kumimoji="1" lang="ja-JP" altLang="en-US"/>
          </a:p>
        </p:txBody>
      </p:sp>
    </p:spTree>
    <p:extLst>
      <p:ext uri="{BB962C8B-B14F-4D97-AF65-F5344CB8AC3E}">
        <p14:creationId xmlns:p14="http://schemas.microsoft.com/office/powerpoint/2010/main" val="12292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災害時の迅速で正確な情報提供というおおざっぱなこととしかまとめておらず，共助するためにはこの情報が必要だ！とかこの情報はいらない．などと明確にはなっていない．</a:t>
            </a:r>
            <a:endParaRPr kumimoji="1" lang="en-US" altLang="ja-JP" dirty="0"/>
          </a:p>
          <a:p>
            <a:r>
              <a:rPr kumimoji="1" lang="ja-JP" altLang="en-US" dirty="0"/>
              <a:t>緊急時を想定して，地域のコミュニティがなくともパッと地図を見て共助ができるような，情報提示をしたい．その前提として，表示するべき情報の整理を行っている．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24</a:t>
            </a:fld>
            <a:endParaRPr kumimoji="1" lang="ja-JP" altLang="en-US"/>
          </a:p>
        </p:txBody>
      </p:sp>
    </p:spTree>
    <p:extLst>
      <p:ext uri="{BB962C8B-B14F-4D97-AF65-F5344CB8AC3E}">
        <p14:creationId xmlns:p14="http://schemas.microsoft.com/office/powerpoint/2010/main" val="3025865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そういった点も考慮しなければならない．</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25</a:t>
            </a:fld>
            <a:endParaRPr kumimoji="1" lang="ja-JP" altLang="en-US"/>
          </a:p>
        </p:txBody>
      </p:sp>
    </p:spTree>
    <p:extLst>
      <p:ext uri="{BB962C8B-B14F-4D97-AF65-F5344CB8AC3E}">
        <p14:creationId xmlns:p14="http://schemas.microsoft.com/office/powerpoint/2010/main" val="2689042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まず初めに，研究背景についてです．</a:t>
            </a:r>
            <a:endParaRPr kumimoji="1" lang="en-US" altLang="ja-JP" dirty="0"/>
          </a:p>
          <a:p>
            <a:r>
              <a:rPr kumimoji="1" lang="ja-JP" altLang="en-US" dirty="0"/>
              <a:t>日本では多くの自然災害が発生し続けており，人々の生活に深刻な影響を与えているため，対策が重要視されています．主な災害対策として，</a:t>
            </a:r>
            <a:r>
              <a:rPr lang="ja-JP" altLang="en-US" dirty="0"/>
              <a:t>自助，共助，公助の３種類が存在し，その中でも共助による災害対策が注目を集めています．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3</a:t>
            </a:fld>
            <a:endParaRPr kumimoji="1" lang="ja-JP" altLang="en-US"/>
          </a:p>
        </p:txBody>
      </p:sp>
    </p:spTree>
    <p:extLst>
      <p:ext uri="{BB962C8B-B14F-4D97-AF65-F5344CB8AC3E}">
        <p14:creationId xmlns:p14="http://schemas.microsoft.com/office/powerpoint/2010/main" val="108878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UD デジタル 教科書体 N-B" panose="02020700000000000000" pitchFamily="17" charset="-128"/>
                <a:ea typeface="UD デジタル 教科書体 N-B" panose="02020700000000000000" pitchFamily="17" charset="-128"/>
              </a:rPr>
              <a:t>実際，</a:t>
            </a:r>
            <a:r>
              <a:rPr lang="en-US" altLang="ja-JP" dirty="0"/>
              <a:t>2024 </a:t>
            </a:r>
            <a:r>
              <a:rPr lang="ja-JP" altLang="en-US" dirty="0"/>
              <a:t>年 </a:t>
            </a:r>
            <a:r>
              <a:rPr lang="en-US" altLang="ja-JP" dirty="0"/>
              <a:t>1 </a:t>
            </a:r>
            <a:r>
              <a:rPr lang="ja-JP" altLang="en-US" dirty="0"/>
              <a:t>月 </a:t>
            </a:r>
            <a:r>
              <a:rPr lang="en-US" altLang="ja-JP" dirty="0"/>
              <a:t>1 </a:t>
            </a:r>
            <a:r>
              <a:rPr lang="ja-JP" altLang="en-US" dirty="0"/>
              <a:t>日に発生した能登半島地震では，日ごろ築き上げた人間関係や訓練によって共助による支援活動が実施されたことにより，多くの住民が助かった事例があります．</a:t>
            </a:r>
            <a:endParaRPr lang="en-US" altLang="ja-JP" dirty="0"/>
          </a:p>
          <a:p>
            <a:endParaRPr kumimoji="1" lang="en-US" altLang="ja-JP" dirty="0">
              <a:latin typeface="UD デジタル 教科書体 N-B" panose="02020700000000000000" pitchFamily="17" charset="-128"/>
              <a:ea typeface="UD デジタル 教科書体 N-B" panose="02020700000000000000" pitchFamily="17" charset="-128"/>
            </a:endParaRPr>
          </a:p>
          <a:p>
            <a:r>
              <a:rPr kumimoji="1" lang="ja-JP" altLang="en-US" dirty="0">
                <a:latin typeface="UD デジタル 教科書体 N-B" panose="02020700000000000000" pitchFamily="17" charset="-128"/>
                <a:ea typeface="UD デジタル 教科書体 N-B" panose="02020700000000000000" pitchFamily="17" charset="-128"/>
              </a:rPr>
              <a:t>（写真は，珠洲市</a:t>
            </a:r>
            <a:r>
              <a:rPr lang="ja-JP" altLang="en-US" b="0" i="0" dirty="0">
                <a:effectLst/>
                <a:latin typeface="UD デジタル 教科書体 N-B" panose="02020700000000000000" pitchFamily="17" charset="-128"/>
                <a:ea typeface="UD デジタル 教科書体 N-B" panose="02020700000000000000" pitchFamily="17" charset="-128"/>
              </a:rPr>
              <a:t>三崎町寺家下出</a:t>
            </a:r>
            <a:r>
              <a:rPr kumimoji="1" lang="ja-JP" altLang="en-US" b="0" i="0" dirty="0">
                <a:effectLst/>
                <a:latin typeface="UD デジタル 教科書体 N-B" panose="02020700000000000000" pitchFamily="17" charset="-128"/>
                <a:ea typeface="UD デジタル 教科書体 N-B" panose="02020700000000000000" pitchFamily="17" charset="-128"/>
              </a:rPr>
              <a:t>（</a:t>
            </a:r>
            <a:r>
              <a:rPr kumimoji="1" lang="ja-JP" altLang="en-US" dirty="0"/>
              <a:t>すずし みさきまち じけ</a:t>
            </a:r>
            <a:r>
              <a:rPr kumimoji="1" lang="en-US" altLang="ja-JP" dirty="0"/>
              <a:t>(</a:t>
            </a:r>
            <a:r>
              <a:rPr kumimoji="1" lang="ja-JP" altLang="en-US" dirty="0"/>
              <a:t>の</a:t>
            </a:r>
            <a:r>
              <a:rPr kumimoji="1" lang="en-US" altLang="ja-JP" dirty="0"/>
              <a:t>)</a:t>
            </a:r>
            <a:r>
              <a:rPr kumimoji="1" lang="ja-JP" altLang="en-US" dirty="0"/>
              <a:t>しもで）地区の住民が利用した集会場と避難路です．）</a:t>
            </a:r>
            <a:endParaRPr kumimoji="1" lang="en-US" altLang="ja-JP" dirty="0"/>
          </a:p>
          <a:p>
            <a:r>
              <a:rPr kumimoji="1" lang="en-US" altLang="ja-JP" dirty="0"/>
              <a:t>(2024/2/24,2/27 </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地区防災計画学会</a:t>
            </a:r>
            <a:r>
              <a:rPr lang="en-US" altLang="zh-CN" b="0" i="0" dirty="0">
                <a:solidFill>
                  <a:srgbClr val="333333"/>
                </a:solidFill>
                <a:effectLst/>
                <a:latin typeface="Arial" panose="020B0604020202020204" pitchFamily="34" charset="0"/>
              </a:rPr>
              <a:t>note』</a:t>
            </a:r>
            <a:r>
              <a:rPr lang="zh-CN" altLang="en-US" b="0" i="0" dirty="0">
                <a:solidFill>
                  <a:srgbClr val="333333"/>
                </a:solidFill>
                <a:effectLst/>
                <a:latin typeface="Arial" panose="020B0604020202020204" pitchFamily="34" charset="0"/>
              </a:rPr>
              <a:t>記事</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a:t>
            </a:fld>
            <a:endParaRPr kumimoji="1" lang="ja-JP" altLang="en-US"/>
          </a:p>
        </p:txBody>
      </p:sp>
    </p:spTree>
    <p:extLst>
      <p:ext uri="{BB962C8B-B14F-4D97-AF65-F5344CB8AC3E}">
        <p14:creationId xmlns:p14="http://schemas.microsoft.com/office/powerpoint/2010/main" val="142322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また，日本は公助の取り組みとして，</a:t>
            </a:r>
            <a:r>
              <a:rPr lang="ja-JP" altLang="en-US" dirty="0"/>
              <a:t>災害発生時に自らの力だけで避難することが困難な人（要支援者）に向けた要支援者ごとの避難支援等を実施するための計画 （個別避難計画というもの）を策定しています．</a:t>
            </a:r>
            <a:r>
              <a:rPr lang="en-US" altLang="ja-JP" dirty="0"/>
              <a:t>2024 </a:t>
            </a:r>
            <a:r>
              <a:rPr lang="ja-JP" altLang="en-US" dirty="0"/>
              <a:t>年 </a:t>
            </a:r>
            <a:r>
              <a:rPr lang="en-US" altLang="ja-JP" dirty="0"/>
              <a:t>4 </a:t>
            </a:r>
            <a:r>
              <a:rPr lang="ja-JP" altLang="en-US" dirty="0"/>
              <a:t>月 </a:t>
            </a:r>
            <a:r>
              <a:rPr lang="en-US" altLang="ja-JP" dirty="0"/>
              <a:t>1 </a:t>
            </a:r>
            <a:r>
              <a:rPr lang="ja-JP" altLang="en-US" dirty="0"/>
              <a:t>日時点の 調査結果によると，令和 </a:t>
            </a:r>
            <a:r>
              <a:rPr lang="en-US" altLang="ja-JP" dirty="0"/>
              <a:t>4 </a:t>
            </a:r>
            <a:r>
              <a:rPr lang="ja-JP" altLang="en-US" dirty="0"/>
              <a:t>年から令和 </a:t>
            </a:r>
            <a:r>
              <a:rPr lang="en-US" altLang="ja-JP" dirty="0"/>
              <a:t>5 </a:t>
            </a:r>
            <a:r>
              <a:rPr lang="ja-JP" altLang="en-US" dirty="0"/>
              <a:t>年には約 </a:t>
            </a:r>
            <a:r>
              <a:rPr lang="en-US" altLang="ja-JP" dirty="0"/>
              <a:t>12 </a:t>
            </a:r>
            <a:r>
              <a:rPr lang="ja-JP" altLang="en-US" dirty="0"/>
              <a:t>万件，令和 </a:t>
            </a:r>
            <a:r>
              <a:rPr lang="en-US" altLang="ja-JP" dirty="0"/>
              <a:t>5 </a:t>
            </a:r>
            <a:r>
              <a:rPr lang="ja-JP" altLang="en-US" dirty="0"/>
              <a:t>年から令和 </a:t>
            </a:r>
            <a:r>
              <a:rPr lang="en-US" altLang="ja-JP" dirty="0"/>
              <a:t>6 </a:t>
            </a:r>
            <a:r>
              <a:rPr lang="ja-JP" altLang="en-US" dirty="0"/>
              <a:t>年には約 </a:t>
            </a:r>
            <a:r>
              <a:rPr lang="en-US" altLang="ja-JP" dirty="0"/>
              <a:t>18 </a:t>
            </a:r>
            <a:r>
              <a:rPr lang="ja-JP" altLang="en-US" dirty="0"/>
              <a:t>万件策定されたことが分かる．</a:t>
            </a:r>
            <a:endParaRPr lang="en-US" altLang="ja-JP" dirty="0"/>
          </a:p>
          <a:p>
            <a:r>
              <a:rPr lang="ja-JP" altLang="en-US" dirty="0"/>
              <a:t>しかし，このままのペースで現時点のすべての要支援者の個別避難計画（現状で２９０万件あるのですが）これらを策定しようとしただけでも単純計算で約 </a:t>
            </a:r>
            <a:r>
              <a:rPr lang="en-US" altLang="ja-JP" dirty="0"/>
              <a:t>11 </a:t>
            </a:r>
            <a:r>
              <a:rPr lang="ja-JP" altLang="en-US" dirty="0"/>
              <a:t>年かかることになり，予算や人的リソースの面で問題が挙げられます．従って，公助の取り組みには限界があるため，共助による要支援者の避難が重要であると考えます．</a:t>
            </a:r>
            <a:endParaRPr lang="en-US" altLang="ja-JP" dirty="0"/>
          </a:p>
          <a:p>
            <a:endParaRPr lang="en-US" altLang="ja-JP" dirty="0"/>
          </a:p>
          <a:p>
            <a:r>
              <a:rPr lang="en-US" altLang="ja-JP" dirty="0"/>
              <a:t>(</a:t>
            </a:r>
            <a:r>
              <a:rPr lang="ja-JP" altLang="en-US" dirty="0"/>
              <a:t>調査：</a:t>
            </a:r>
            <a:r>
              <a:rPr lang="en-US" altLang="ja-JP" dirty="0"/>
              <a:t>2024/4/1</a:t>
            </a:r>
            <a:r>
              <a:rPr lang="ja-JP" altLang="en-US" dirty="0"/>
              <a:t>，内閣府</a:t>
            </a:r>
            <a:r>
              <a:rPr lang="en-US" altLang="ja-JP" dirty="0"/>
              <a:t>)</a:t>
            </a:r>
            <a:r>
              <a:rPr lang="ja-JP" altLang="en-US" dirty="0"/>
              <a:t> </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5</a:t>
            </a:fld>
            <a:endParaRPr kumimoji="1" lang="ja-JP" altLang="en-US"/>
          </a:p>
        </p:txBody>
      </p:sp>
    </p:spTree>
    <p:extLst>
      <p:ext uri="{BB962C8B-B14F-4D97-AF65-F5344CB8AC3E}">
        <p14:creationId xmlns:p14="http://schemas.microsoft.com/office/powerpoint/2010/main" val="216278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D1D2D3"/>
                </a:solidFill>
                <a:effectLst/>
                <a:latin typeface="NotoSansJP"/>
              </a:rPr>
              <a:t>共助による避難の注目がされている一方で，</a:t>
            </a:r>
            <a:r>
              <a:rPr kumimoji="1" lang="ja-JP" altLang="en-US" b="0" i="0" dirty="0">
                <a:solidFill>
                  <a:srgbClr val="D1D2D3"/>
                </a:solidFill>
                <a:effectLst/>
                <a:latin typeface="NotoSansJP"/>
              </a:rPr>
              <a:t>先ほど紹介しました，能登半島地震での共助による防災活動の事例のように，</a:t>
            </a:r>
            <a:r>
              <a:rPr lang="ja-JP" altLang="en-US" b="0" i="0" dirty="0">
                <a:solidFill>
                  <a:srgbClr val="D1D2D3"/>
                </a:solidFill>
                <a:effectLst/>
                <a:latin typeface="NotoSansJP"/>
              </a:rPr>
              <a:t>共助による防災活動は地域のコミュニティが重要になります．が，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しかし，内閣府の「社会意識に関する世論調査」の結果によると，日本における近隣関係は年々希薄になっていることが分かります．</a:t>
            </a:r>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endParaRPr kumimoji="1" lang="en-US" altLang="ja-JP" b="0" i="0" dirty="0">
              <a:solidFill>
                <a:srgbClr val="D1D2D3"/>
              </a:solidFill>
              <a:effectLst/>
              <a:latin typeface="NotoSansJP"/>
            </a:endParaRPr>
          </a:p>
          <a:p>
            <a:r>
              <a:rPr lang="ja-JP" altLang="en-US" dirty="0"/>
              <a:t>消防庁国民保護・防災部 防災課：災害対応能力の維持向上と地域コミュニティのあり方に関する検討会 </a:t>
            </a:r>
            <a:r>
              <a:rPr lang="en-US" altLang="ja-JP" dirty="0"/>
              <a:t>(2009/3).</a:t>
            </a:r>
          </a:p>
          <a:p>
            <a:r>
              <a:rPr kumimoji="1" lang="en-US" altLang="ja-JP" b="0" i="0" dirty="0">
                <a:solidFill>
                  <a:srgbClr val="D1D2D3"/>
                </a:solidFill>
                <a:effectLst/>
                <a:latin typeface="NotoSansJP"/>
              </a:rPr>
              <a:t>https://www.fdma.go.jp/pressrelease/houdou/items/h21/2105/210508-1houdou/02_houkokusyo.pdf</a:t>
            </a:r>
            <a:endParaRPr lang="en-US" altLang="ja-JP" dirty="0"/>
          </a:p>
          <a:p>
            <a:endParaRPr lang="en-US" altLang="ja-JP" dirty="0"/>
          </a:p>
          <a:p>
            <a:endParaRPr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6</a:t>
            </a:fld>
            <a:endParaRPr kumimoji="1" lang="ja-JP" altLang="en-US"/>
          </a:p>
        </p:txBody>
      </p:sp>
    </p:spTree>
    <p:extLst>
      <p:ext uri="{BB962C8B-B14F-4D97-AF65-F5344CB8AC3E}">
        <p14:creationId xmlns:p14="http://schemas.microsoft.com/office/powerpoint/2010/main" val="405719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D1D2D3"/>
                </a:solidFill>
                <a:effectLst/>
                <a:latin typeface="NotoSansJP"/>
              </a:rPr>
              <a:t>こちらの直近の調査結果からも近隣関係の希薄化が進んでいることが分かります．</a:t>
            </a:r>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従って，顔見知りや地域のコミュニティのみでの共助には限界があるため，共助による防災活動を活性化するアプローチとしては，地域のコミュニティを濃厚にするような取り組み，もしくは，地域のコミュニティがなく（全く面識のない人たち）とも助け合えるような取り組み．</a:t>
            </a:r>
            <a:endParaRPr lang="en-US" altLang="ja-JP" b="0" i="0" dirty="0">
              <a:solidFill>
                <a:srgbClr val="D1D2D3"/>
              </a:solidFill>
              <a:effectLst/>
              <a:latin typeface="NotoSansJP"/>
            </a:endParaRPr>
          </a:p>
          <a:p>
            <a:r>
              <a:rPr lang="ja-JP" altLang="en-US" b="0" i="0" dirty="0">
                <a:solidFill>
                  <a:srgbClr val="D1D2D3"/>
                </a:solidFill>
                <a:effectLst/>
                <a:latin typeface="NotoSansJP"/>
              </a:rPr>
              <a:t>の２つがあると考え，私は後者を選択しました．</a:t>
            </a:r>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kumimoji="1" lang="ja-JP" altLang="en-US" b="0" i="0" dirty="0">
                <a:solidFill>
                  <a:srgbClr val="D1D2D3"/>
                </a:solidFill>
                <a:effectLst/>
                <a:latin typeface="NotoSansJP"/>
              </a:rPr>
              <a:t>内閣府：社会意識に関する世論調査</a:t>
            </a:r>
            <a:r>
              <a:rPr kumimoji="1" lang="en-US" altLang="ja-JP" b="0" i="0" dirty="0">
                <a:solidFill>
                  <a:srgbClr val="D1D2D3"/>
                </a:solidFill>
                <a:effectLst/>
                <a:latin typeface="NotoSansJP"/>
              </a:rPr>
              <a:t>(2023/11).pp.21</a:t>
            </a:r>
          </a:p>
          <a:p>
            <a:r>
              <a:rPr kumimoji="1" lang="ja-JP" altLang="en-US" b="0" i="0" dirty="0">
                <a:solidFill>
                  <a:srgbClr val="D1D2D3"/>
                </a:solidFill>
                <a:effectLst/>
                <a:latin typeface="NotoSansJP"/>
              </a:rPr>
              <a:t>内閣府：「社会意識に関する世論調査」の概要</a:t>
            </a:r>
            <a:endParaRPr kumimoji="1" lang="en-US" altLang="ja-JP" b="0" i="0" dirty="0">
              <a:solidFill>
                <a:srgbClr val="D1D2D3"/>
              </a:solidFill>
              <a:effectLst/>
              <a:latin typeface="NotoSansJP"/>
            </a:endParaRPr>
          </a:p>
          <a:p>
            <a:r>
              <a:rPr kumimoji="1" lang="en-US" altLang="ja-JP" b="0" i="0" dirty="0">
                <a:solidFill>
                  <a:srgbClr val="333333"/>
                </a:solidFill>
                <a:effectLst/>
                <a:latin typeface="Arial" panose="020B0604020202020204" pitchFamily="34" charset="0"/>
              </a:rPr>
              <a:t>https://survey.gov-online.go.jp/r05/r05-shakai/gairyaku.pdf</a:t>
            </a:r>
            <a:endParaRPr lang="en-US" altLang="ja-JP" dirty="0"/>
          </a:p>
          <a:p>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（顔見知りとか地域コミュニティの力だけでの共助には限界がある．</a:t>
            </a:r>
            <a:r>
              <a:rPr kumimoji="1" lang="ja-JP" altLang="en-US" b="0" i="0" dirty="0">
                <a:solidFill>
                  <a:srgbClr val="D1D2D3"/>
                </a:solidFill>
                <a:effectLst/>
                <a:latin typeface="NotoSansJP"/>
              </a:rPr>
              <a:t>全く認識のない人による支援を信頼するか．．．）</a:t>
            </a:r>
            <a:endParaRPr kumimoji="1" lang="en-US" altLang="ja-JP" b="0" i="0" dirty="0">
              <a:solidFill>
                <a:srgbClr val="D1D2D3"/>
              </a:solidFill>
              <a:effectLst/>
              <a:latin typeface="NotoSansJP"/>
            </a:endParaRPr>
          </a:p>
          <a:p>
            <a:endParaRPr kumimoji="1" lang="en-US" altLang="ja-JP" b="0" i="0" dirty="0">
              <a:solidFill>
                <a:srgbClr val="D1D2D3"/>
              </a:solidFill>
              <a:effectLst/>
              <a:latin typeface="NotoSansJP"/>
            </a:endParaRP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7</a:t>
            </a:fld>
            <a:endParaRPr kumimoji="1" lang="ja-JP" altLang="en-US"/>
          </a:p>
        </p:txBody>
      </p:sp>
    </p:spTree>
    <p:extLst>
      <p:ext uri="{BB962C8B-B14F-4D97-AF65-F5344CB8AC3E}">
        <p14:creationId xmlns:p14="http://schemas.microsoft.com/office/powerpoint/2010/main" val="1626483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D1D2D3"/>
                </a:solidFill>
                <a:effectLst/>
                <a:latin typeface="NotoSansJP"/>
              </a:rPr>
              <a:t>では，地域のコミュニティがなくとも共助による避難を実現するために，ボランティア意欲のある支援者が「支援をしたい！」と思える要因は何なのか探る必要があると考えました．</a:t>
            </a:r>
            <a:endParaRPr lang="en-US" altLang="ja-JP" b="0" i="0" dirty="0">
              <a:solidFill>
                <a:srgbClr val="D1D2D3"/>
              </a:solidFill>
              <a:effectLst/>
              <a:latin typeface="NotoSansJP"/>
            </a:endParaRPr>
          </a:p>
          <a:p>
            <a:r>
              <a:rPr lang="ja-JP" altLang="en-US" b="0" i="0" dirty="0">
                <a:solidFill>
                  <a:srgbClr val="D1D2D3"/>
                </a:solidFill>
                <a:effectLst/>
                <a:latin typeface="NotoSansJP"/>
              </a:rPr>
              <a:t>こちらの表は，北海道大学による「首都圏住民のボランティアツーリズムの参加と意識に関する調査」の結果なのですが，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ボランティアの意欲はあるが，日常生活圏外でのボランティア経験のない人たちは，「条件が合えば参加したい」という回答が</a:t>
            </a:r>
            <a:r>
              <a:rPr lang="en-US" altLang="ja-JP" b="0" i="0" dirty="0">
                <a:solidFill>
                  <a:srgbClr val="D1D2D3"/>
                </a:solidFill>
                <a:effectLst/>
                <a:latin typeface="NotoSansJP"/>
              </a:rPr>
              <a:t>60%</a:t>
            </a:r>
            <a:r>
              <a:rPr lang="ja-JP" altLang="en-US" b="0" i="0" dirty="0">
                <a:solidFill>
                  <a:srgbClr val="D1D2D3"/>
                </a:solidFill>
                <a:effectLst/>
                <a:latin typeface="NotoSansJP"/>
              </a:rPr>
              <a:t>以上を占めており，その条件として，活動内容や運営団体に関する情報が提示されていること，ということが分かっています．</a:t>
            </a:r>
            <a:endParaRPr lang="en-US" altLang="ja-JP" b="0" i="0" dirty="0">
              <a:solidFill>
                <a:srgbClr val="D1D2D3"/>
              </a:solidFill>
              <a:effectLst/>
              <a:latin typeface="NotoSansJP"/>
            </a:endParaRPr>
          </a:p>
          <a:p>
            <a:r>
              <a:rPr lang="ja-JP" altLang="en-US" b="0" i="0" dirty="0">
                <a:solidFill>
                  <a:srgbClr val="D1D2D3"/>
                </a:solidFill>
                <a:effectLst/>
                <a:latin typeface="NotoSansJP"/>
              </a:rPr>
              <a:t>つまり，地域のコミュニティがなくとも共助による避難を実現するためには，ボランティアの意欲のある支援者に「支援に参加してみよう」といった意思決定ができるような情報提示を行うことが重要だと考えます．</a:t>
            </a:r>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北海道大学：</a:t>
            </a:r>
            <a:r>
              <a:rPr lang="ja-JP" altLang="en-US" dirty="0"/>
              <a:t>首都圏住民のボランティアツーリズムの参加と意識にかんする調査（</a:t>
            </a:r>
            <a:r>
              <a:rPr lang="en-US" altLang="ja-JP" dirty="0"/>
              <a:t>2012</a:t>
            </a:r>
            <a:r>
              <a:rPr lang="ja-JP" altLang="en-US" dirty="0"/>
              <a:t>年）</a:t>
            </a:r>
            <a:endParaRPr lang="en-US" altLang="ja-JP" b="0" i="0" dirty="0">
              <a:solidFill>
                <a:srgbClr val="D1D2D3"/>
              </a:solidFill>
              <a:effectLst/>
              <a:latin typeface="NotoSansJP"/>
            </a:endParaRPr>
          </a:p>
          <a:p>
            <a:r>
              <a:rPr lang="en-US" altLang="ja-JP" b="0" i="0" dirty="0">
                <a:solidFill>
                  <a:srgbClr val="D1D2D3"/>
                </a:solidFill>
                <a:effectLst/>
                <a:latin typeface="NotoSansJP"/>
              </a:rPr>
              <a:t>https://eprints.lib.hokudai.ac.jp/dspace/bitstream/2115/50528/1/ATS008_001.pdf</a:t>
            </a:r>
          </a:p>
          <a:p>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（では，どのようにして，</a:t>
            </a:r>
            <a:r>
              <a:rPr lang="ja-JP" altLang="en-US" sz="1200" dirty="0">
                <a:latin typeface="UD デジタル 教科書体 N-B" panose="02020700000000000000" pitchFamily="17" charset="-128"/>
                <a:ea typeface="UD デジタル 教科書体 N-B" panose="02020700000000000000" pitchFamily="17" charset="-128"/>
              </a:rPr>
              <a:t>地域のコミュニティがなく（全く面識のない人たち）とも助け合えるような取り組みを考えるのかということですが，）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（もし，通勤先や通学先で災害が起きた場合，地域のコミュニティがなくとも共助による避難を実現するためには，ボランティアの意欲のある人に「支援に参加しよう」と思わせる必要があると考えます．）</a:t>
            </a:r>
            <a:endParaRPr lang="en-US" altLang="ja-JP" b="0" i="0" dirty="0">
              <a:solidFill>
                <a:srgbClr val="D1D2D3"/>
              </a:solidFill>
              <a:effectLst/>
              <a:latin typeface="NotoSansJP"/>
            </a:endParaRPr>
          </a:p>
          <a:p>
            <a:r>
              <a:rPr lang="ja-JP" altLang="en-US" b="0" i="0" dirty="0">
                <a:solidFill>
                  <a:srgbClr val="D1D2D3"/>
                </a:solidFill>
                <a:effectLst/>
                <a:latin typeface="NotoSansJP"/>
              </a:rPr>
              <a:t>こちらの表は，北海道大学による「首都圏住民のボランティアツーリズムの参加と意識に関する調査」の結果なのですが，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ボランティアの意欲はあるが，日常生活圏外でのボランティア経験のない人たちは，「条件が合えば参加したい」という回答が</a:t>
            </a:r>
            <a:r>
              <a:rPr lang="en-US" altLang="ja-JP" b="0" i="0" dirty="0">
                <a:solidFill>
                  <a:srgbClr val="D1D2D3"/>
                </a:solidFill>
                <a:effectLst/>
                <a:latin typeface="NotoSansJP"/>
              </a:rPr>
              <a:t>60%</a:t>
            </a:r>
            <a:r>
              <a:rPr lang="ja-JP" altLang="en-US" b="0" i="0" dirty="0">
                <a:solidFill>
                  <a:srgbClr val="D1D2D3"/>
                </a:solidFill>
                <a:effectLst/>
                <a:latin typeface="NotoSansJP"/>
              </a:rPr>
              <a:t>以上を占めており，その条件として，活動内容や運営団体に関する情報が提示されていること，ということが分かっています．</a:t>
            </a:r>
            <a:endParaRPr lang="en-US" altLang="ja-JP" b="0" i="0" dirty="0">
              <a:solidFill>
                <a:srgbClr val="D1D2D3"/>
              </a:solidFill>
              <a:effectLst/>
              <a:latin typeface="NotoSansJP"/>
            </a:endParaRPr>
          </a:p>
          <a:p>
            <a:r>
              <a:rPr lang="ja-JP" altLang="en-US" b="0" i="0" dirty="0">
                <a:solidFill>
                  <a:srgbClr val="D1D2D3"/>
                </a:solidFill>
                <a:effectLst/>
                <a:latin typeface="NotoSansJP"/>
              </a:rPr>
              <a:t>つまり，地域のコミュニティがなくとも共助による避難を実現するためには，ボランティアの意欲のある支援者に「支援に参加してみよう」といった意思決定ができるような情報提示を行うことが重要だと考えます．</a:t>
            </a:r>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（情報がうまく伝わっていないので、共助してくれる（支援する）人になってくれる人が増えないことを言う．共助しようと思ってもらえる情報を提供しないといけないことを言う．）</a:t>
            </a:r>
            <a:endParaRPr lang="en-US" altLang="ja-JP" b="0" i="0" dirty="0">
              <a:solidFill>
                <a:srgbClr val="D1D2D3"/>
              </a:solidFill>
              <a:effectLst/>
              <a:latin typeface="NotoSansJP"/>
            </a:endParaRP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8</a:t>
            </a:fld>
            <a:endParaRPr kumimoji="1" lang="ja-JP" altLang="en-US"/>
          </a:p>
        </p:txBody>
      </p:sp>
    </p:spTree>
    <p:extLst>
      <p:ext uri="{BB962C8B-B14F-4D97-AF65-F5344CB8AC3E}">
        <p14:creationId xmlns:p14="http://schemas.microsoft.com/office/powerpoint/2010/main" val="72907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さらに，本研究には「都市災害時の避難行動における共助支援プラットフォームの提案」という内容の先行研究があります．</a:t>
            </a:r>
            <a:endParaRPr lang="en-US" altLang="ja-JP" dirty="0"/>
          </a:p>
          <a:p>
            <a:r>
              <a:rPr lang="ja-JP" altLang="en-US" dirty="0"/>
              <a:t>先行研究では，災害時に直面しているリスクや避難への時間的猶予を可視化し，支援が可能な人が安全に避難を支援できる情報プラットフォームを提案し，その要件を整理するところまでできておりますが，</a:t>
            </a:r>
            <a:endParaRPr lang="en-US" altLang="ja-JP" dirty="0"/>
          </a:p>
          <a:p>
            <a:r>
              <a:rPr lang="ja-JP" altLang="en-US" dirty="0"/>
              <a:t>現状これらの課題が挙げられていたため，この２つの課題に着目して本研究を進めていきます．</a:t>
            </a:r>
            <a:endParaRPr lang="en-US" altLang="ja-JP" dirty="0"/>
          </a:p>
          <a:p>
            <a:endParaRPr lang="en-US" altLang="ja-JP" dirty="0"/>
          </a:p>
          <a:p>
            <a:endParaRPr lang="en-US" altLang="ja-JP" dirty="0"/>
          </a:p>
          <a:p>
            <a:r>
              <a:rPr lang="ja-JP" altLang="en-US" dirty="0"/>
              <a:t>本研究は，</a:t>
            </a:r>
            <a:r>
              <a:rPr kumimoji="1" lang="ja-JP" altLang="en-US" sz="1200" dirty="0">
                <a:latin typeface="UD デジタル 教科書体 N-B" panose="02020700000000000000" pitchFamily="17" charset="-128"/>
                <a:ea typeface="UD デジタル 教科書体 N-B" panose="02020700000000000000" pitchFamily="17" charset="-128"/>
              </a:rPr>
              <a:t>情報経営イノベーション専門職大学と共同研究をしている段階であり，</a:t>
            </a:r>
            <a:endParaRPr lang="en-US" altLang="ja-JP" dirty="0"/>
          </a:p>
          <a:p>
            <a:r>
              <a:rPr kumimoji="1" lang="ja-JP" altLang="en-US" sz="1200" dirty="0">
                <a:latin typeface="UD デジタル 教科書体 N-B" panose="02020700000000000000" pitchFamily="17" charset="-128"/>
                <a:ea typeface="UD デジタル 教科書体 N-B" panose="02020700000000000000" pitchFamily="17" charset="-128"/>
              </a:rPr>
              <a:t>支援者と要支援者のマッチングの検討については，そちらの大学が取り扱う課題となっている．</a:t>
            </a:r>
            <a:endParaRPr lang="en-US" altLang="ja-JP" dirty="0"/>
          </a:p>
          <a:p>
            <a:r>
              <a:rPr lang="ja-JP" altLang="en-US" dirty="0"/>
              <a:t>（先行研究を示して，自身の研究の位置づけがどこに当たるかを説明する．）</a:t>
            </a:r>
            <a:endParaRPr lang="en-US" altLang="ja-JP" dirty="0"/>
          </a:p>
          <a:p>
            <a:endParaRPr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9</a:t>
            </a:fld>
            <a:endParaRPr kumimoji="1" lang="ja-JP" altLang="en-US"/>
          </a:p>
        </p:txBody>
      </p:sp>
    </p:spTree>
    <p:extLst>
      <p:ext uri="{BB962C8B-B14F-4D97-AF65-F5344CB8AC3E}">
        <p14:creationId xmlns:p14="http://schemas.microsoft.com/office/powerpoint/2010/main" val="1047660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30128A-54A7-AF22-89C5-DD4AC4A533E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EF91688-2D9D-ECD9-9143-65D4ACD7F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27D22DD-FCA9-1C09-957C-D9D2AF611821}"/>
              </a:ext>
            </a:extLst>
          </p:cNvPr>
          <p:cNvSpPr>
            <a:spLocks noGrp="1"/>
          </p:cNvSpPr>
          <p:nvPr>
            <p:ph type="dt" sz="half" idx="10"/>
          </p:nvPr>
        </p:nvSpPr>
        <p:spPr/>
        <p:txBody>
          <a:bodyPr/>
          <a:lstStyle/>
          <a:p>
            <a:fld id="{2197C86D-E9B5-4430-83DE-EA7AB60D49F9}" type="datetime1">
              <a:rPr kumimoji="1" lang="ja-JP" altLang="en-US" smtClean="0"/>
              <a:t>2024/10/17</a:t>
            </a:fld>
            <a:endParaRPr kumimoji="1" lang="ja-JP" altLang="en-US"/>
          </a:p>
        </p:txBody>
      </p:sp>
      <p:sp>
        <p:nvSpPr>
          <p:cNvPr id="5" name="フッター プレースホルダー 4">
            <a:extLst>
              <a:ext uri="{FF2B5EF4-FFF2-40B4-BE49-F238E27FC236}">
                <a16:creationId xmlns:a16="http://schemas.microsoft.com/office/drawing/2014/main" id="{ED12D844-13B3-9485-3A7D-CE3EEDEE1F3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F5024B-F09C-CDD8-67E7-63808424A842}"/>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102182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1B28C-66E9-3FBD-225F-DDD26DF0331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E9CB41-0ABE-5C95-C827-74817B111F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887364-483E-FD39-8C8A-CDB68B3F9A57}"/>
              </a:ext>
            </a:extLst>
          </p:cNvPr>
          <p:cNvSpPr>
            <a:spLocks noGrp="1"/>
          </p:cNvSpPr>
          <p:nvPr>
            <p:ph type="dt" sz="half" idx="10"/>
          </p:nvPr>
        </p:nvSpPr>
        <p:spPr/>
        <p:txBody>
          <a:bodyPr/>
          <a:lstStyle/>
          <a:p>
            <a:fld id="{563A07BA-6BC0-4976-BAA1-2F89659A5A42}" type="datetime1">
              <a:rPr kumimoji="1" lang="ja-JP" altLang="en-US" smtClean="0"/>
              <a:t>2024/10/17</a:t>
            </a:fld>
            <a:endParaRPr kumimoji="1" lang="ja-JP" altLang="en-US"/>
          </a:p>
        </p:txBody>
      </p:sp>
      <p:sp>
        <p:nvSpPr>
          <p:cNvPr id="5" name="フッター プレースホルダー 4">
            <a:extLst>
              <a:ext uri="{FF2B5EF4-FFF2-40B4-BE49-F238E27FC236}">
                <a16:creationId xmlns:a16="http://schemas.microsoft.com/office/drawing/2014/main" id="{526D5594-5616-1C73-CC91-C337946CB5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36BBAA-8E85-E1F6-5687-7B8E19B05FB3}"/>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27930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071A0BC-6BB7-4E61-1138-E6EF0841FF6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14167BC-BDB7-4353-DECE-85F3049D0C0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F9D545-254B-D353-C18A-1B2CAB64C8E9}"/>
              </a:ext>
            </a:extLst>
          </p:cNvPr>
          <p:cNvSpPr>
            <a:spLocks noGrp="1"/>
          </p:cNvSpPr>
          <p:nvPr>
            <p:ph type="dt" sz="half" idx="10"/>
          </p:nvPr>
        </p:nvSpPr>
        <p:spPr/>
        <p:txBody>
          <a:bodyPr/>
          <a:lstStyle/>
          <a:p>
            <a:fld id="{787ABD4E-B0F6-4152-B61F-1428F6313493}" type="datetime1">
              <a:rPr kumimoji="1" lang="ja-JP" altLang="en-US" smtClean="0"/>
              <a:t>2024/10/17</a:t>
            </a:fld>
            <a:endParaRPr kumimoji="1" lang="ja-JP" altLang="en-US"/>
          </a:p>
        </p:txBody>
      </p:sp>
      <p:sp>
        <p:nvSpPr>
          <p:cNvPr id="5" name="フッター プレースホルダー 4">
            <a:extLst>
              <a:ext uri="{FF2B5EF4-FFF2-40B4-BE49-F238E27FC236}">
                <a16:creationId xmlns:a16="http://schemas.microsoft.com/office/drawing/2014/main" id="{D0AEA3AA-4BBC-381B-D245-EFC24118E8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BFA5AB8-1BFC-44FA-F01B-81573DF7F8FB}"/>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587668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0956CB-5F09-0A59-33E9-098D186BA42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89EC09-CF40-93B5-244E-3B6A10BCE1F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98B66E2-2503-5ECE-3FB6-FD6D56FC7292}"/>
              </a:ext>
            </a:extLst>
          </p:cNvPr>
          <p:cNvSpPr>
            <a:spLocks noGrp="1"/>
          </p:cNvSpPr>
          <p:nvPr>
            <p:ph type="dt" sz="half" idx="10"/>
          </p:nvPr>
        </p:nvSpPr>
        <p:spPr/>
        <p:txBody>
          <a:bodyPr/>
          <a:lstStyle/>
          <a:p>
            <a:fld id="{B87F9C0A-5141-42E1-BF3E-696B47D97BBE}" type="datetime1">
              <a:rPr kumimoji="1" lang="ja-JP" altLang="en-US" smtClean="0"/>
              <a:t>2024/10/17</a:t>
            </a:fld>
            <a:endParaRPr kumimoji="1" lang="ja-JP" altLang="en-US"/>
          </a:p>
        </p:txBody>
      </p:sp>
      <p:sp>
        <p:nvSpPr>
          <p:cNvPr id="5" name="フッター プレースホルダー 4">
            <a:extLst>
              <a:ext uri="{FF2B5EF4-FFF2-40B4-BE49-F238E27FC236}">
                <a16:creationId xmlns:a16="http://schemas.microsoft.com/office/drawing/2014/main" id="{8F3799BC-A07C-A41F-8F81-D6C99F1ACA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5A71668-3B49-D143-8CFB-3AD703444325}"/>
              </a:ext>
            </a:extLst>
          </p:cNvPr>
          <p:cNvSpPr>
            <a:spLocks noGrp="1"/>
          </p:cNvSpPr>
          <p:nvPr>
            <p:ph type="sldNum" sz="quarter" idx="12"/>
          </p:nvPr>
        </p:nvSpPr>
        <p:spPr>
          <a:xfrm>
            <a:off x="9448800" y="6492875"/>
            <a:ext cx="2743200" cy="365125"/>
          </a:xfrm>
        </p:spPr>
        <p:txBody>
          <a:bodyPr/>
          <a:lstStyle>
            <a:lvl1pPr>
              <a:defRPr sz="2500">
                <a:latin typeface="UD デジタル 教科書体 N-B" panose="02020700000000000000" pitchFamily="17" charset="-128"/>
                <a:ea typeface="UD デジタル 教科書体 N-B" panose="02020700000000000000" pitchFamily="17" charset="-128"/>
                <a:cs typeface="Times New Roman" panose="02020603050405020304" pitchFamily="18" charset="0"/>
              </a:defRPr>
            </a:lvl1pPr>
          </a:lstStyle>
          <a:p>
            <a:fld id="{B54E7156-B443-48FC-B78F-C26BC1A99D46}" type="slidenum">
              <a:rPr lang="ja-JP" altLang="en-US" smtClean="0"/>
              <a:pPr/>
              <a:t>‹#›</a:t>
            </a:fld>
            <a:endParaRPr lang="ja-JP" altLang="en-US" dirty="0"/>
          </a:p>
        </p:txBody>
      </p:sp>
    </p:spTree>
    <p:extLst>
      <p:ext uri="{BB962C8B-B14F-4D97-AF65-F5344CB8AC3E}">
        <p14:creationId xmlns:p14="http://schemas.microsoft.com/office/powerpoint/2010/main" val="84328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40A128-07B4-2F09-D53A-44C0CE0DEA6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1A5A7C8-63F7-0459-29CD-7ED394D13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E053E06-D1A3-3756-78F2-674FCF4461A2}"/>
              </a:ext>
            </a:extLst>
          </p:cNvPr>
          <p:cNvSpPr>
            <a:spLocks noGrp="1"/>
          </p:cNvSpPr>
          <p:nvPr>
            <p:ph type="dt" sz="half" idx="10"/>
          </p:nvPr>
        </p:nvSpPr>
        <p:spPr/>
        <p:txBody>
          <a:bodyPr/>
          <a:lstStyle/>
          <a:p>
            <a:fld id="{9BC703AA-E9FA-44C3-A2B2-51AC76B48F89}" type="datetime1">
              <a:rPr kumimoji="1" lang="ja-JP" altLang="en-US" smtClean="0"/>
              <a:t>2024/10/17</a:t>
            </a:fld>
            <a:endParaRPr kumimoji="1" lang="ja-JP" altLang="en-US"/>
          </a:p>
        </p:txBody>
      </p:sp>
      <p:sp>
        <p:nvSpPr>
          <p:cNvPr id="5" name="フッター プレースホルダー 4">
            <a:extLst>
              <a:ext uri="{FF2B5EF4-FFF2-40B4-BE49-F238E27FC236}">
                <a16:creationId xmlns:a16="http://schemas.microsoft.com/office/drawing/2014/main" id="{BFCFA39E-090B-7B78-ADB8-ED9723B8DF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20A8CF-0663-BAC1-2772-DCDB48AD6BED}"/>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40885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C5A275-A3A1-1BC1-4B54-BC29FED8D2B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FE5677-DE8A-176A-4B5E-3F7A63FE6CF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AACF088-4EFE-E181-F3FB-00EC59D039E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487840B-7288-2F68-2019-378DA15BE8FD}"/>
              </a:ext>
            </a:extLst>
          </p:cNvPr>
          <p:cNvSpPr>
            <a:spLocks noGrp="1"/>
          </p:cNvSpPr>
          <p:nvPr>
            <p:ph type="dt" sz="half" idx="10"/>
          </p:nvPr>
        </p:nvSpPr>
        <p:spPr/>
        <p:txBody>
          <a:bodyPr/>
          <a:lstStyle/>
          <a:p>
            <a:fld id="{9C732198-BA2E-459A-91A7-CDC1B869759F}" type="datetime1">
              <a:rPr kumimoji="1" lang="ja-JP" altLang="en-US" smtClean="0"/>
              <a:t>2024/10/17</a:t>
            </a:fld>
            <a:endParaRPr kumimoji="1" lang="ja-JP" altLang="en-US"/>
          </a:p>
        </p:txBody>
      </p:sp>
      <p:sp>
        <p:nvSpPr>
          <p:cNvPr id="6" name="フッター プレースホルダー 5">
            <a:extLst>
              <a:ext uri="{FF2B5EF4-FFF2-40B4-BE49-F238E27FC236}">
                <a16:creationId xmlns:a16="http://schemas.microsoft.com/office/drawing/2014/main" id="{A88A09A0-E42C-1568-D9DB-BB42F6DC50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FDEFD69-79AC-8B33-4ECB-08257C940B05}"/>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153283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F05552-9618-BE56-6B04-8DA02631485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A412A6-0C1A-362B-4B55-086B1768C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A7222BA-4AA6-1A4D-0245-E6DEBED8086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B9B8707-318D-037F-D03D-9BC6ED338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1DF4C9E-1C3E-EF2A-D0C6-123A538187E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45064CB-5317-3F5D-198C-4E3F92D247BD}"/>
              </a:ext>
            </a:extLst>
          </p:cNvPr>
          <p:cNvSpPr>
            <a:spLocks noGrp="1"/>
          </p:cNvSpPr>
          <p:nvPr>
            <p:ph type="dt" sz="half" idx="10"/>
          </p:nvPr>
        </p:nvSpPr>
        <p:spPr/>
        <p:txBody>
          <a:bodyPr/>
          <a:lstStyle/>
          <a:p>
            <a:fld id="{3D37A9D0-E3D6-4DFD-B75B-31BE6656239F}" type="datetime1">
              <a:rPr kumimoji="1" lang="ja-JP" altLang="en-US" smtClean="0"/>
              <a:t>2024/10/17</a:t>
            </a:fld>
            <a:endParaRPr kumimoji="1" lang="ja-JP" altLang="en-US"/>
          </a:p>
        </p:txBody>
      </p:sp>
      <p:sp>
        <p:nvSpPr>
          <p:cNvPr id="8" name="フッター プレースホルダー 7">
            <a:extLst>
              <a:ext uri="{FF2B5EF4-FFF2-40B4-BE49-F238E27FC236}">
                <a16:creationId xmlns:a16="http://schemas.microsoft.com/office/drawing/2014/main" id="{55D54A0D-BEBE-77E3-756F-45087A4DC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2E865DA-6340-1839-EA6F-A036CC516138}"/>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410449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3A6151-BCE4-7EDF-344F-AFA4B57E52E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75E8613-1F58-85EB-3AEE-834D6311DEBF}"/>
              </a:ext>
            </a:extLst>
          </p:cNvPr>
          <p:cNvSpPr>
            <a:spLocks noGrp="1"/>
          </p:cNvSpPr>
          <p:nvPr>
            <p:ph type="dt" sz="half" idx="10"/>
          </p:nvPr>
        </p:nvSpPr>
        <p:spPr/>
        <p:txBody>
          <a:bodyPr/>
          <a:lstStyle/>
          <a:p>
            <a:fld id="{26ED3DDA-9F4C-4275-83C4-3593BF49ED08}" type="datetime1">
              <a:rPr kumimoji="1" lang="ja-JP" altLang="en-US" smtClean="0"/>
              <a:t>2024/10/17</a:t>
            </a:fld>
            <a:endParaRPr kumimoji="1" lang="ja-JP" altLang="en-US"/>
          </a:p>
        </p:txBody>
      </p:sp>
      <p:sp>
        <p:nvSpPr>
          <p:cNvPr id="4" name="フッター プレースホルダー 3">
            <a:extLst>
              <a:ext uri="{FF2B5EF4-FFF2-40B4-BE49-F238E27FC236}">
                <a16:creationId xmlns:a16="http://schemas.microsoft.com/office/drawing/2014/main" id="{9FE31AB6-210D-413D-5D08-688943B3A78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9D382B4-7D23-941A-255D-2E027018F7B1}"/>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65248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161948C-6BCD-D196-A708-8B5B416D1B17}"/>
              </a:ext>
            </a:extLst>
          </p:cNvPr>
          <p:cNvSpPr>
            <a:spLocks noGrp="1"/>
          </p:cNvSpPr>
          <p:nvPr>
            <p:ph type="dt" sz="half" idx="10"/>
          </p:nvPr>
        </p:nvSpPr>
        <p:spPr/>
        <p:txBody>
          <a:bodyPr/>
          <a:lstStyle/>
          <a:p>
            <a:fld id="{87C63069-D63D-4DA5-8BAC-779E5C2CF294}" type="datetime1">
              <a:rPr kumimoji="1" lang="ja-JP" altLang="en-US" smtClean="0"/>
              <a:t>2024/10/17</a:t>
            </a:fld>
            <a:endParaRPr kumimoji="1" lang="ja-JP" altLang="en-US"/>
          </a:p>
        </p:txBody>
      </p:sp>
      <p:sp>
        <p:nvSpPr>
          <p:cNvPr id="3" name="フッター プレースホルダー 2">
            <a:extLst>
              <a:ext uri="{FF2B5EF4-FFF2-40B4-BE49-F238E27FC236}">
                <a16:creationId xmlns:a16="http://schemas.microsoft.com/office/drawing/2014/main" id="{027164E2-81B5-BB94-D4CA-B3B52E9623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B033390-2197-DE28-A5AF-88215B4AFA73}"/>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66661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AE029-EF51-ABF1-7696-3A226705359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F776DB-98F6-1304-3D3A-0BB376A0FC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8CCE1DD-29D1-5751-9B57-822F436FB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F2B4718-5C88-2D7B-E40A-E94AC732800B}"/>
              </a:ext>
            </a:extLst>
          </p:cNvPr>
          <p:cNvSpPr>
            <a:spLocks noGrp="1"/>
          </p:cNvSpPr>
          <p:nvPr>
            <p:ph type="dt" sz="half" idx="10"/>
          </p:nvPr>
        </p:nvSpPr>
        <p:spPr/>
        <p:txBody>
          <a:bodyPr/>
          <a:lstStyle/>
          <a:p>
            <a:fld id="{96D54060-FDFA-4640-B75C-948F154AC9AB}" type="datetime1">
              <a:rPr kumimoji="1" lang="ja-JP" altLang="en-US" smtClean="0"/>
              <a:t>2024/10/17</a:t>
            </a:fld>
            <a:endParaRPr kumimoji="1" lang="ja-JP" altLang="en-US"/>
          </a:p>
        </p:txBody>
      </p:sp>
      <p:sp>
        <p:nvSpPr>
          <p:cNvPr id="6" name="フッター プレースホルダー 5">
            <a:extLst>
              <a:ext uri="{FF2B5EF4-FFF2-40B4-BE49-F238E27FC236}">
                <a16:creationId xmlns:a16="http://schemas.microsoft.com/office/drawing/2014/main" id="{30050C0C-9ECE-81BA-C600-DEA67E017F2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D388D7-4BEB-C098-4D1B-3CBDE400D0A7}"/>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41856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4571E-4DDD-5E33-6E0D-93A9F3BECAD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F6E417-4FD8-5CCA-4615-183BD1B9C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4A371E2-EC03-9A09-F03E-825340543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5FC6772-BA14-3169-D930-F36D9428A974}"/>
              </a:ext>
            </a:extLst>
          </p:cNvPr>
          <p:cNvSpPr>
            <a:spLocks noGrp="1"/>
          </p:cNvSpPr>
          <p:nvPr>
            <p:ph type="dt" sz="half" idx="10"/>
          </p:nvPr>
        </p:nvSpPr>
        <p:spPr/>
        <p:txBody>
          <a:bodyPr/>
          <a:lstStyle/>
          <a:p>
            <a:fld id="{EBF655E3-8D54-4C7C-8CF1-03E635DFBE4B}" type="datetime1">
              <a:rPr kumimoji="1" lang="ja-JP" altLang="en-US" smtClean="0"/>
              <a:t>2024/10/17</a:t>
            </a:fld>
            <a:endParaRPr kumimoji="1" lang="ja-JP" altLang="en-US"/>
          </a:p>
        </p:txBody>
      </p:sp>
      <p:sp>
        <p:nvSpPr>
          <p:cNvPr id="6" name="フッター プレースホルダー 5">
            <a:extLst>
              <a:ext uri="{FF2B5EF4-FFF2-40B4-BE49-F238E27FC236}">
                <a16:creationId xmlns:a16="http://schemas.microsoft.com/office/drawing/2014/main" id="{6631EBC0-05F1-A3BE-E7B2-CE0935CF23C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97AAA4-0AD5-570D-F445-6FE6199E5994}"/>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122837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27C3F15-CCA8-0ED7-85F0-841B1750D6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A63925-5479-7299-ECD6-8713C1524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F1D647-90C0-0E57-2E74-1201D4E877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CCBC4B-B714-432B-87B8-ECDE4C2AEF67}" type="datetime1">
              <a:rPr kumimoji="1" lang="ja-JP" altLang="en-US" smtClean="0"/>
              <a:t>2024/10/17</a:t>
            </a:fld>
            <a:endParaRPr kumimoji="1" lang="ja-JP" altLang="en-US"/>
          </a:p>
        </p:txBody>
      </p:sp>
      <p:sp>
        <p:nvSpPr>
          <p:cNvPr id="5" name="フッター プレースホルダー 4">
            <a:extLst>
              <a:ext uri="{FF2B5EF4-FFF2-40B4-BE49-F238E27FC236}">
                <a16:creationId xmlns:a16="http://schemas.microsoft.com/office/drawing/2014/main" id="{8AF7CF5D-0636-57EF-2617-125FD3770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CD998A6-1306-D332-EA65-733556F822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220167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16.jp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ousai.go.jp/kohou/kouhoubousai/r06/110/special_02.html"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bousai.go.jp/taisaku/hisaisyagyousei/pdf/r6chosa1.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fdma.go.jp/pressrelease/houdou/items/h21/2105/210508-1houdou/02_houkokusyo.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urvey.gov-online.go.jp/r05/r05-shakai/gairyaku.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eprints.lib.hokudai.ac.jp/dspace/bitstream/2115/50528/1/ATS008_001.pd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90FC214-CD14-00F0-3618-B0BE31C778D7}"/>
              </a:ext>
            </a:extLst>
          </p:cNvPr>
          <p:cNvSpPr/>
          <p:nvPr/>
        </p:nvSpPr>
        <p:spPr>
          <a:xfrm>
            <a:off x="-136187" y="1157591"/>
            <a:ext cx="12626502" cy="278211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タイトル 1">
            <a:extLst>
              <a:ext uri="{FF2B5EF4-FFF2-40B4-BE49-F238E27FC236}">
                <a16:creationId xmlns:a16="http://schemas.microsoft.com/office/drawing/2014/main" id="{620F0DC3-E759-AD34-6799-CEBFE3E43523}"/>
              </a:ext>
            </a:extLst>
          </p:cNvPr>
          <p:cNvSpPr>
            <a:spLocks noGrp="1"/>
          </p:cNvSpPr>
          <p:nvPr>
            <p:ph type="ctrTitle"/>
          </p:nvPr>
        </p:nvSpPr>
        <p:spPr>
          <a:xfrm>
            <a:off x="513347" y="1041400"/>
            <a:ext cx="11165305" cy="2387600"/>
          </a:xfrm>
        </p:spPr>
        <p:txBody>
          <a:bodyPr>
            <a:normAutofit fontScale="90000"/>
          </a:bodyPr>
          <a:lstStyle/>
          <a:p>
            <a:r>
              <a:rPr kumimoji="1" lang="ja-JP" altLang="en-US" dirty="0">
                <a:latin typeface="UD デジタル 教科書体 N-B" panose="02020700000000000000" pitchFamily="17" charset="-128"/>
                <a:ea typeface="UD デジタル 教科書体 N-B" panose="02020700000000000000" pitchFamily="17" charset="-128"/>
              </a:rPr>
              <a:t>災害時に要支援者を共助するための情報提示に関する調査と検討</a:t>
            </a:r>
          </a:p>
        </p:txBody>
      </p:sp>
      <p:sp>
        <p:nvSpPr>
          <p:cNvPr id="3" name="字幕 2">
            <a:extLst>
              <a:ext uri="{FF2B5EF4-FFF2-40B4-BE49-F238E27FC236}">
                <a16:creationId xmlns:a16="http://schemas.microsoft.com/office/drawing/2014/main" id="{6966D48C-93AC-1185-1B28-4B0829268552}"/>
              </a:ext>
            </a:extLst>
          </p:cNvPr>
          <p:cNvSpPr>
            <a:spLocks noGrp="1"/>
          </p:cNvSpPr>
          <p:nvPr>
            <p:ph type="subTitle" idx="1"/>
          </p:nvPr>
        </p:nvSpPr>
        <p:spPr>
          <a:xfrm>
            <a:off x="1524000" y="4331368"/>
            <a:ext cx="9144000" cy="926432"/>
          </a:xfrm>
        </p:spPr>
        <p:txBody>
          <a:bodyPr/>
          <a:lstStyle/>
          <a:p>
            <a:r>
              <a:rPr kumimoji="0" lang="ja-JP" altLang="ja-JP" sz="2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爰川</a:t>
            </a:r>
            <a:r>
              <a:rPr kumimoji="0" lang="ja-JP" altLang="en-US" sz="2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研究室</a:t>
            </a:r>
            <a:endParaRPr kumimoji="1" lang="en-US" altLang="ja-JP" dirty="0">
              <a:latin typeface="UD デジタル 教科書体 N-B" panose="02020700000000000000" pitchFamily="17" charset="-128"/>
              <a:ea typeface="UD デジタル 教科書体 N-B" panose="02020700000000000000" pitchFamily="17" charset="-128"/>
            </a:endParaRPr>
          </a:p>
          <a:p>
            <a:r>
              <a:rPr kumimoji="1" lang="en-US" altLang="ja-JP" dirty="0">
                <a:latin typeface="UD デジタル 教科書体 N-B" panose="02020700000000000000" pitchFamily="17" charset="-128"/>
                <a:ea typeface="UD デジタル 教科書体 N-B" panose="02020700000000000000" pitchFamily="17" charset="-128"/>
              </a:rPr>
              <a:t>IoT</a:t>
            </a:r>
            <a:r>
              <a:rPr kumimoji="1" lang="ja-JP" altLang="en-US" dirty="0">
                <a:latin typeface="UD デジタル 教科書体 N-B" panose="02020700000000000000" pitchFamily="17" charset="-128"/>
                <a:ea typeface="UD デジタル 教科書体 N-B" panose="02020700000000000000" pitchFamily="17" charset="-128"/>
              </a:rPr>
              <a:t>システムコース </a:t>
            </a:r>
            <a:r>
              <a:rPr kumimoji="1" lang="en-US" altLang="ja-JP" dirty="0">
                <a:latin typeface="UD デジタル 教科書体 N-B" panose="02020700000000000000" pitchFamily="17" charset="-128"/>
                <a:ea typeface="UD デジタル 教科書体 N-B" panose="02020700000000000000" pitchFamily="17" charset="-128"/>
              </a:rPr>
              <a:t>TK220205 </a:t>
            </a:r>
            <a:r>
              <a:rPr kumimoji="1" lang="ja-JP" altLang="en-US" dirty="0">
                <a:latin typeface="UD デジタル 教科書体 N-B" panose="02020700000000000000" pitchFamily="17" charset="-128"/>
                <a:ea typeface="UD デジタル 教科書体 N-B" panose="02020700000000000000" pitchFamily="17" charset="-128"/>
              </a:rPr>
              <a:t>湯浅太貴</a:t>
            </a:r>
          </a:p>
        </p:txBody>
      </p:sp>
    </p:spTree>
    <p:extLst>
      <p:ext uri="{BB962C8B-B14F-4D97-AF65-F5344CB8AC3E}">
        <p14:creationId xmlns:p14="http://schemas.microsoft.com/office/powerpoint/2010/main" val="1235633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latin typeface="UD デジタル 教科書体 N-B" panose="02020700000000000000" pitchFamily="17" charset="-128"/>
                <a:ea typeface="UD デジタル 教科書体 N-B" panose="02020700000000000000" pitchFamily="17" charset="-128"/>
              </a:rPr>
              <a:t>研究目的 </a:t>
            </a:r>
            <a:r>
              <a:rPr kumimoji="1" lang="en-US" altLang="ja-JP" sz="3600" dirty="0">
                <a:latin typeface="UD デジタル 教科書体 N-B" panose="02020700000000000000" pitchFamily="17" charset="-128"/>
                <a:ea typeface="UD デジタル 教科書体 N-B" panose="02020700000000000000" pitchFamily="17" charset="-128"/>
              </a:rPr>
              <a:t>-&gt;</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本研究の課題</a:t>
            </a:r>
          </a:p>
        </p:txBody>
      </p:sp>
      <p:sp>
        <p:nvSpPr>
          <p:cNvPr id="2" name="テキスト ボックス 1">
            <a:extLst>
              <a:ext uri="{FF2B5EF4-FFF2-40B4-BE49-F238E27FC236}">
                <a16:creationId xmlns:a16="http://schemas.microsoft.com/office/drawing/2014/main" id="{F05A596B-03E0-853F-B833-F512B3720CAD}"/>
              </a:ext>
            </a:extLst>
          </p:cNvPr>
          <p:cNvSpPr txBox="1"/>
          <p:nvPr/>
        </p:nvSpPr>
        <p:spPr>
          <a:xfrm>
            <a:off x="144379" y="1822570"/>
            <a:ext cx="11903242" cy="1323439"/>
          </a:xfrm>
          <a:prstGeom prst="rect">
            <a:avLst/>
          </a:prstGeom>
          <a:noFill/>
        </p:spPr>
        <p:txBody>
          <a:bodyPr wrap="square" rtlCol="0">
            <a:spAutoFit/>
          </a:bodyPr>
          <a:lstStyle/>
          <a:p>
            <a:r>
              <a:rPr kumimoji="1" lang="ja-JP" altLang="en-US" sz="4000" dirty="0">
                <a:latin typeface="UD デジタル 教科書体 N-B" panose="02020700000000000000" pitchFamily="17" charset="-128"/>
                <a:ea typeface="UD デジタル 教科書体 N-B" panose="02020700000000000000" pitchFamily="17" charset="-128"/>
              </a:rPr>
              <a:t>（１）支援者の</a:t>
            </a:r>
            <a:r>
              <a:rPr kumimoji="1" lang="ja-JP" altLang="en-US" sz="4000" dirty="0">
                <a:solidFill>
                  <a:srgbClr val="FF0000"/>
                </a:solidFill>
                <a:latin typeface="UD デジタル 教科書体 N-B" panose="02020700000000000000" pitchFamily="17" charset="-128"/>
                <a:ea typeface="UD デジタル 教科書体 N-B" panose="02020700000000000000" pitchFamily="17" charset="-128"/>
              </a:rPr>
              <a:t>行動変容のための情報提示</a:t>
            </a:r>
            <a:endParaRPr kumimoji="1" lang="en-US" altLang="ja-JP" sz="40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4000" dirty="0">
                <a:latin typeface="UD デジタル 教科書体 N-B" panose="02020700000000000000" pitchFamily="17" charset="-128"/>
                <a:ea typeface="UD デジタル 教科書体 N-B" panose="02020700000000000000" pitchFamily="17" charset="-128"/>
              </a:rPr>
              <a:t>（２）</a:t>
            </a:r>
            <a:r>
              <a:rPr lang="ja-JP" altLang="en-US" sz="4000" dirty="0">
                <a:solidFill>
                  <a:srgbClr val="FF0000"/>
                </a:solidFill>
                <a:latin typeface="UD デジタル 教科書体 N-B" panose="02020700000000000000" pitchFamily="17" charset="-128"/>
                <a:ea typeface="UD デジタル 教科書体 N-B" panose="02020700000000000000" pitchFamily="17" charset="-128"/>
              </a:rPr>
              <a:t>全く面識のない人</a:t>
            </a:r>
            <a:r>
              <a:rPr lang="ja-JP" altLang="en-US" sz="4000" dirty="0">
                <a:latin typeface="UD デジタル 教科書体 N-B" panose="02020700000000000000" pitchFamily="17" charset="-128"/>
                <a:ea typeface="UD デジタル 教科書体 N-B" panose="02020700000000000000" pitchFamily="17" charset="-128"/>
              </a:rPr>
              <a:t>による支援を信頼するか</a:t>
            </a:r>
            <a:endParaRPr lang="en-US" altLang="ja-JP" sz="4000" dirty="0">
              <a:latin typeface="UD デジタル 教科書体 N-B" panose="02020700000000000000" pitchFamily="17" charset="-128"/>
              <a:ea typeface="UD デジタル 教科書体 N-B" panose="02020700000000000000" pitchFamily="17" charset="-128"/>
            </a:endParaRPr>
          </a:p>
        </p:txBody>
      </p:sp>
      <p:sp>
        <p:nvSpPr>
          <p:cNvPr id="3" name="テキスト ボックス 2">
            <a:extLst>
              <a:ext uri="{FF2B5EF4-FFF2-40B4-BE49-F238E27FC236}">
                <a16:creationId xmlns:a16="http://schemas.microsoft.com/office/drawing/2014/main" id="{7E8878AC-00C0-5068-CCE5-C50A945D6FFF}"/>
              </a:ext>
            </a:extLst>
          </p:cNvPr>
          <p:cNvSpPr txBox="1"/>
          <p:nvPr/>
        </p:nvSpPr>
        <p:spPr>
          <a:xfrm>
            <a:off x="425589" y="4177212"/>
            <a:ext cx="11340821" cy="1754326"/>
          </a:xfrm>
          <a:prstGeom prst="rect">
            <a:avLst/>
          </a:prstGeom>
          <a:noFill/>
        </p:spPr>
        <p:txBody>
          <a:bodyPr wrap="square" rtlCol="0">
            <a:spAutoFit/>
          </a:bodyPr>
          <a:lstStyle/>
          <a:p>
            <a:r>
              <a:rPr kumimoji="1" lang="ja-JP" altLang="en-US" sz="3600" dirty="0">
                <a:latin typeface="UD デジタル 教科書体 N-B" panose="02020700000000000000" pitchFamily="17" charset="-128"/>
                <a:ea typeface="UD デジタル 教科書体 N-B" panose="02020700000000000000" pitchFamily="17" charset="-128"/>
              </a:rPr>
              <a:t>・先行研究の調査方法を基にして</a:t>
            </a:r>
            <a:r>
              <a:rPr kumimoji="1" lang="en-US" altLang="ja-JP"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１</a:t>
            </a:r>
            <a:r>
              <a:rPr kumimoji="1" lang="en-US" altLang="ja-JP"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a:t>
            </a:r>
            <a:r>
              <a:rPr kumimoji="1" lang="en-US" altLang="ja-JP"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２</a:t>
            </a:r>
            <a:r>
              <a:rPr kumimoji="1" lang="en-US" altLang="ja-JP"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の調査を行い，共助支援プラットフォームに載せるべき情報について検討する．</a:t>
            </a:r>
            <a:endParaRPr lang="en-US" altLang="ja-JP" sz="3600" dirty="0">
              <a:latin typeface="UD デジタル 教科書体 N-B" panose="02020700000000000000" pitchFamily="17" charset="-128"/>
              <a:ea typeface="UD デジタル 教科書体 N-B" panose="02020700000000000000" pitchFamily="17" charset="-128"/>
            </a:endParaRPr>
          </a:p>
        </p:txBody>
      </p:sp>
      <p:sp>
        <p:nvSpPr>
          <p:cNvPr id="5" name="スライド番号プレースホルダー 4">
            <a:extLst>
              <a:ext uri="{FF2B5EF4-FFF2-40B4-BE49-F238E27FC236}">
                <a16:creationId xmlns:a16="http://schemas.microsoft.com/office/drawing/2014/main" id="{84F857F3-B31B-7F60-8562-592973083127}"/>
              </a:ext>
            </a:extLst>
          </p:cNvPr>
          <p:cNvSpPr>
            <a:spLocks noGrp="1"/>
          </p:cNvSpPr>
          <p:nvPr>
            <p:ph type="sldNum" sz="quarter" idx="12"/>
          </p:nvPr>
        </p:nvSpPr>
        <p:spPr/>
        <p:txBody>
          <a:bodyPr/>
          <a:lstStyle/>
          <a:p>
            <a:fld id="{B54E7156-B443-48FC-B78F-C26BC1A99D46}" type="slidenum">
              <a:rPr kumimoji="1" lang="ja-JP" altLang="en-US" smtClean="0"/>
              <a:t>10</a:t>
            </a:fld>
            <a:endParaRPr kumimoji="1" lang="ja-JP" altLang="en-US"/>
          </a:p>
        </p:txBody>
      </p:sp>
    </p:spTree>
    <p:extLst>
      <p:ext uri="{BB962C8B-B14F-4D97-AF65-F5344CB8AC3E}">
        <p14:creationId xmlns:p14="http://schemas.microsoft.com/office/powerpoint/2010/main" val="312110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latin typeface="UD デジタル 教科書体 N-B" panose="02020700000000000000" pitchFamily="17" charset="-128"/>
                <a:ea typeface="UD デジタル 教科書体 N-B" panose="02020700000000000000" pitchFamily="17" charset="-128"/>
              </a:rPr>
              <a:t>研究計画</a:t>
            </a:r>
            <a:r>
              <a:rPr lang="ja-JP" altLang="en-US"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3" name="テキスト ボックス 2">
            <a:extLst>
              <a:ext uri="{FF2B5EF4-FFF2-40B4-BE49-F238E27FC236}">
                <a16:creationId xmlns:a16="http://schemas.microsoft.com/office/drawing/2014/main" id="{1CD5FA6C-7BC1-8A0C-4F27-54113A2F8292}"/>
              </a:ext>
            </a:extLst>
          </p:cNvPr>
          <p:cNvSpPr txBox="1"/>
          <p:nvPr/>
        </p:nvSpPr>
        <p:spPr>
          <a:xfrm>
            <a:off x="192507" y="2151727"/>
            <a:ext cx="11806986" cy="2554545"/>
          </a:xfrm>
          <a:prstGeom prst="rect">
            <a:avLst/>
          </a:prstGeom>
          <a:noFill/>
        </p:spPr>
        <p:txBody>
          <a:bodyPr wrap="square" rtlCol="0">
            <a:spAutoFit/>
          </a:bodyPr>
          <a:lstStyle/>
          <a:p>
            <a:r>
              <a:rPr lang="ja-JP" altLang="en-US" sz="3200" dirty="0">
                <a:latin typeface="UD デジタル 教科書体 N-B" panose="02020700000000000000" pitchFamily="17" charset="-128"/>
                <a:ea typeface="UD デジタル 教科書体 N-B" panose="02020700000000000000" pitchFamily="17" charset="-128"/>
              </a:rPr>
              <a:t>１</a:t>
            </a:r>
            <a:r>
              <a:rPr kumimoji="1" lang="ja-JP" altLang="en-US" sz="3200" dirty="0">
                <a:latin typeface="UD デジタル 教科書体 N-B" panose="02020700000000000000" pitchFamily="17" charset="-128"/>
                <a:ea typeface="UD デジタル 教科書体 N-B" panose="02020700000000000000" pitchFamily="17" charset="-128"/>
              </a:rPr>
              <a:t>．共助支援プラットフォームの構築に関わるアンケート調査</a:t>
            </a:r>
            <a:endParaRPr kumimoji="1" lang="en-US" altLang="ja-JP" sz="3200" dirty="0">
              <a:latin typeface="UD デジタル 教科書体 N-B" panose="02020700000000000000" pitchFamily="17" charset="-128"/>
              <a:ea typeface="UD デジタル 教科書体 N-B" panose="02020700000000000000" pitchFamily="17" charset="-128"/>
            </a:endParaRPr>
          </a:p>
          <a:p>
            <a:endParaRPr lang="en-US" altLang="ja-JP" sz="3200" dirty="0">
              <a:latin typeface="UD デジタル 教科書体 N-B" panose="02020700000000000000" pitchFamily="17" charset="-128"/>
              <a:ea typeface="UD デジタル 教科書体 N-B" panose="02020700000000000000" pitchFamily="17" charset="-128"/>
            </a:endParaRPr>
          </a:p>
          <a:p>
            <a:r>
              <a:rPr kumimoji="1" lang="ja-JP" altLang="en-US" sz="3200" dirty="0">
                <a:latin typeface="UD デジタル 教科書体 N-B" panose="02020700000000000000" pitchFamily="17" charset="-128"/>
                <a:ea typeface="UD デジタル 教科書体 N-B" panose="02020700000000000000" pitchFamily="17" charset="-128"/>
              </a:rPr>
              <a:t>２．調査結果に基づいたプロトタイプ作成</a:t>
            </a:r>
            <a:endParaRPr kumimoji="1" lang="en-US" altLang="ja-JP" sz="3200" dirty="0">
              <a:latin typeface="UD デジタル 教科書体 N-B" panose="02020700000000000000" pitchFamily="17" charset="-128"/>
              <a:ea typeface="UD デジタル 教科書体 N-B" panose="02020700000000000000" pitchFamily="17" charset="-128"/>
            </a:endParaRPr>
          </a:p>
          <a:p>
            <a:endParaRPr lang="en-US" altLang="ja-JP" sz="3200" dirty="0">
              <a:latin typeface="UD デジタル 教科書体 N-B" panose="02020700000000000000" pitchFamily="17" charset="-128"/>
              <a:ea typeface="UD デジタル 教科書体 N-B" panose="02020700000000000000" pitchFamily="17" charset="-128"/>
            </a:endParaRPr>
          </a:p>
          <a:p>
            <a:r>
              <a:rPr kumimoji="1" lang="ja-JP" altLang="en-US" sz="3200" dirty="0">
                <a:latin typeface="UD デジタル 教科書体 N-B" panose="02020700000000000000" pitchFamily="17" charset="-128"/>
                <a:ea typeface="UD デジタル 教科書体 N-B" panose="02020700000000000000" pitchFamily="17" charset="-128"/>
              </a:rPr>
              <a:t>３．プロトタイプの評価実験</a:t>
            </a:r>
          </a:p>
        </p:txBody>
      </p:sp>
      <p:sp>
        <p:nvSpPr>
          <p:cNvPr id="2" name="スライド番号プレースホルダー 1">
            <a:extLst>
              <a:ext uri="{FF2B5EF4-FFF2-40B4-BE49-F238E27FC236}">
                <a16:creationId xmlns:a16="http://schemas.microsoft.com/office/drawing/2014/main" id="{C74FB2FF-99E3-E5A1-CBFC-3A91EA1CDF60}"/>
              </a:ext>
            </a:extLst>
          </p:cNvPr>
          <p:cNvSpPr>
            <a:spLocks noGrp="1"/>
          </p:cNvSpPr>
          <p:nvPr>
            <p:ph type="sldNum" sz="quarter" idx="12"/>
          </p:nvPr>
        </p:nvSpPr>
        <p:spPr/>
        <p:txBody>
          <a:bodyPr/>
          <a:lstStyle/>
          <a:p>
            <a:fld id="{B54E7156-B443-48FC-B78F-C26BC1A99D46}" type="slidenum">
              <a:rPr kumimoji="1" lang="ja-JP" altLang="en-US" smtClean="0"/>
              <a:t>11</a:t>
            </a:fld>
            <a:endParaRPr kumimoji="1" lang="ja-JP" altLang="en-US"/>
          </a:p>
        </p:txBody>
      </p:sp>
    </p:spTree>
    <p:extLst>
      <p:ext uri="{BB962C8B-B14F-4D97-AF65-F5344CB8AC3E}">
        <p14:creationId xmlns:p14="http://schemas.microsoft.com/office/powerpoint/2010/main" val="1450981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latin typeface="UD デジタル 教科書体 N-B" panose="02020700000000000000" pitchFamily="17" charset="-128"/>
                <a:ea typeface="UD デジタル 教科書体 N-B" panose="02020700000000000000" pitchFamily="17" charset="-128"/>
              </a:rPr>
              <a:t>研究計画</a:t>
            </a:r>
            <a:r>
              <a:rPr lang="ja-JP" altLang="en-US"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3" name="テキスト ボックス 2">
            <a:extLst>
              <a:ext uri="{FF2B5EF4-FFF2-40B4-BE49-F238E27FC236}">
                <a16:creationId xmlns:a16="http://schemas.microsoft.com/office/drawing/2014/main" id="{1CD5FA6C-7BC1-8A0C-4F27-54113A2F8292}"/>
              </a:ext>
            </a:extLst>
          </p:cNvPr>
          <p:cNvSpPr txBox="1"/>
          <p:nvPr/>
        </p:nvSpPr>
        <p:spPr>
          <a:xfrm>
            <a:off x="-1" y="646331"/>
            <a:ext cx="12151893" cy="1815882"/>
          </a:xfrm>
          <a:prstGeom prst="rect">
            <a:avLst/>
          </a:prstGeom>
          <a:noFill/>
        </p:spPr>
        <p:txBody>
          <a:bodyPr wrap="square" rtlCol="0">
            <a:spAutoFit/>
          </a:bodyPr>
          <a:lstStyle/>
          <a:p>
            <a:r>
              <a:rPr kumimoji="1" lang="ja-JP" altLang="en-US" sz="4000" dirty="0">
                <a:latin typeface="UD デジタル 教科書体 N-B" panose="02020700000000000000" pitchFamily="17" charset="-128"/>
                <a:ea typeface="UD デジタル 教科書体 N-B" panose="02020700000000000000" pitchFamily="17" charset="-128"/>
              </a:rPr>
              <a:t>１．共助支援プラットフォームの構築に関わるアン</a:t>
            </a:r>
            <a:endParaRPr kumimoji="1" lang="en-US" altLang="ja-JP" sz="4000" dirty="0">
              <a:latin typeface="UD デジタル 教科書体 N-B" panose="02020700000000000000" pitchFamily="17" charset="-128"/>
              <a:ea typeface="UD デジタル 教科書体 N-B" panose="02020700000000000000" pitchFamily="17" charset="-128"/>
            </a:endParaRPr>
          </a:p>
          <a:p>
            <a:r>
              <a:rPr lang="ja-JP" altLang="en-US" sz="4000" dirty="0">
                <a:latin typeface="UD デジタル 教科書体 N-B" panose="02020700000000000000" pitchFamily="17" charset="-128"/>
                <a:ea typeface="UD デジタル 教科書体 N-B" panose="02020700000000000000" pitchFamily="17" charset="-128"/>
              </a:rPr>
              <a:t>　　</a:t>
            </a:r>
            <a:r>
              <a:rPr kumimoji="1" lang="ja-JP" altLang="en-US" sz="4000" dirty="0">
                <a:latin typeface="UD デジタル 教科書体 N-B" panose="02020700000000000000" pitchFamily="17" charset="-128"/>
                <a:ea typeface="UD デジタル 教科書体 N-B" panose="02020700000000000000" pitchFamily="17" charset="-128"/>
              </a:rPr>
              <a:t>ケート調査</a:t>
            </a:r>
            <a:endParaRPr kumimoji="1" lang="en-US" altLang="ja-JP" sz="4000" dirty="0">
              <a:latin typeface="UD デジタル 教科書体 N-B" panose="02020700000000000000" pitchFamily="17" charset="-128"/>
              <a:ea typeface="UD デジタル 教科書体 N-B" panose="02020700000000000000" pitchFamily="17" charset="-128"/>
            </a:endParaRPr>
          </a:p>
          <a:p>
            <a:endParaRPr kumimoji="1" lang="ja-JP" altLang="en-US" sz="3200" dirty="0">
              <a:latin typeface="UD デジタル 教科書体 N-B" panose="02020700000000000000" pitchFamily="17" charset="-128"/>
              <a:ea typeface="UD デジタル 教科書体 N-B" panose="02020700000000000000" pitchFamily="17" charset="-128"/>
            </a:endParaRP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05534" y="2889832"/>
            <a:ext cx="6786100" cy="1077218"/>
          </a:xfrm>
          <a:prstGeom prst="rect">
            <a:avLst/>
          </a:prstGeom>
          <a:noFill/>
        </p:spPr>
        <p:txBody>
          <a:bodyPr wrap="square" rtlCol="0">
            <a:spAutoFit/>
          </a:bodyPr>
          <a:lstStyle/>
          <a:p>
            <a:r>
              <a:rPr lang="ja-JP" altLang="en-US" sz="3200" dirty="0">
                <a:latin typeface="UD デジタル 教科書体 N-B" panose="02020700000000000000" pitchFamily="17" charset="-128"/>
                <a:ea typeface="UD デジタル 教科書体 N-B" panose="02020700000000000000" pitchFamily="17" charset="-128"/>
              </a:rPr>
              <a:t>開始日：２０２４年９月１２日</a:t>
            </a:r>
            <a:endParaRPr lang="en-US" altLang="ja-JP" sz="3200" dirty="0">
              <a:latin typeface="UD デジタル 教科書体 N-B" panose="02020700000000000000" pitchFamily="17" charset="-128"/>
              <a:ea typeface="UD デジタル 教科書体 N-B" panose="02020700000000000000" pitchFamily="17" charset="-128"/>
            </a:endParaRPr>
          </a:p>
          <a:p>
            <a:r>
              <a:rPr kumimoji="1" lang="ja-JP" altLang="en-US" sz="3200" dirty="0">
                <a:latin typeface="UD デジタル 教科書体 N-B" panose="02020700000000000000" pitchFamily="17" charset="-128"/>
                <a:ea typeface="UD デジタル 教科書体 N-B" panose="02020700000000000000" pitchFamily="17" charset="-128"/>
              </a:rPr>
              <a:t>対象者：学生，教員，学外の方々</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pic>
        <p:nvPicPr>
          <p:cNvPr id="5" name="図 4">
            <a:extLst>
              <a:ext uri="{FF2B5EF4-FFF2-40B4-BE49-F238E27FC236}">
                <a16:creationId xmlns:a16="http://schemas.microsoft.com/office/drawing/2014/main" id="{93420756-1661-3560-F68A-C3C8E7B89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1634" y="1936798"/>
            <a:ext cx="4060501" cy="4060501"/>
          </a:xfrm>
          <a:prstGeom prst="rect">
            <a:avLst/>
          </a:prstGeom>
        </p:spPr>
      </p:pic>
      <p:sp>
        <p:nvSpPr>
          <p:cNvPr id="6" name="スライド番号プレースホルダー 5">
            <a:extLst>
              <a:ext uri="{FF2B5EF4-FFF2-40B4-BE49-F238E27FC236}">
                <a16:creationId xmlns:a16="http://schemas.microsoft.com/office/drawing/2014/main" id="{B989C489-1CB1-EF06-499B-687E9EFFA534}"/>
              </a:ext>
            </a:extLst>
          </p:cNvPr>
          <p:cNvSpPr>
            <a:spLocks noGrp="1"/>
          </p:cNvSpPr>
          <p:nvPr>
            <p:ph type="sldNum" sz="quarter" idx="12"/>
          </p:nvPr>
        </p:nvSpPr>
        <p:spPr/>
        <p:txBody>
          <a:bodyPr/>
          <a:lstStyle/>
          <a:p>
            <a:fld id="{B54E7156-B443-48FC-B78F-C26BC1A99D46}" type="slidenum">
              <a:rPr kumimoji="1" lang="ja-JP" altLang="en-US" smtClean="0"/>
              <a:t>12</a:t>
            </a:fld>
            <a:endParaRPr kumimoji="1" lang="ja-JP" altLang="en-US"/>
          </a:p>
        </p:txBody>
      </p:sp>
    </p:spTree>
    <p:extLst>
      <p:ext uri="{BB962C8B-B14F-4D97-AF65-F5344CB8AC3E}">
        <p14:creationId xmlns:p14="http://schemas.microsoft.com/office/powerpoint/2010/main" val="88270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latin typeface="UD デジタル 教科書体 N-B" panose="02020700000000000000" pitchFamily="17" charset="-128"/>
                <a:ea typeface="UD デジタル 教科書体 N-B" panose="02020700000000000000" pitchFamily="17" charset="-128"/>
              </a:rPr>
              <a:t>研究計画</a:t>
            </a:r>
            <a:r>
              <a:rPr lang="ja-JP" altLang="en-US"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回答数：２３件（２０２４</a:t>
            </a:r>
            <a:r>
              <a:rPr kumimoji="1" lang="en-US" altLang="ja-JP" sz="3200" dirty="0">
                <a:latin typeface="UD デジタル 教科書体 N-B" panose="02020700000000000000" pitchFamily="17" charset="-128"/>
                <a:ea typeface="UD デジタル 教科書体 N-B" panose="02020700000000000000" pitchFamily="17" charset="-128"/>
              </a:rPr>
              <a:t>/</a:t>
            </a:r>
            <a:r>
              <a:rPr kumimoji="1" lang="ja-JP" altLang="en-US" sz="3200" dirty="0">
                <a:latin typeface="UD デジタル 教科書体 N-B" panose="02020700000000000000" pitchFamily="17" charset="-128"/>
                <a:ea typeface="UD デジタル 教科書体 N-B" panose="02020700000000000000" pitchFamily="17" charset="-128"/>
              </a:rPr>
              <a:t>１０</a:t>
            </a:r>
            <a:r>
              <a:rPr kumimoji="1" lang="en-US" altLang="ja-JP" sz="3200" dirty="0">
                <a:latin typeface="UD デジタル 教科書体 N-B" panose="02020700000000000000" pitchFamily="17" charset="-128"/>
                <a:ea typeface="UD デジタル 教科書体 N-B" panose="02020700000000000000" pitchFamily="17" charset="-128"/>
              </a:rPr>
              <a:t>/</a:t>
            </a:r>
            <a:r>
              <a:rPr kumimoji="1" lang="ja-JP" altLang="en-US" sz="3200" dirty="0">
                <a:latin typeface="UD デジタル 教科書体 N-B" panose="02020700000000000000" pitchFamily="17" charset="-128"/>
                <a:ea typeface="UD デジタル 教科書体 N-B" panose="02020700000000000000" pitchFamily="17" charset="-128"/>
              </a:rPr>
              <a:t>１４）</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pic>
        <p:nvPicPr>
          <p:cNvPr id="5" name="図 4">
            <a:extLst>
              <a:ext uri="{FF2B5EF4-FFF2-40B4-BE49-F238E27FC236}">
                <a16:creationId xmlns:a16="http://schemas.microsoft.com/office/drawing/2014/main" id="{DE4DDE88-1D0D-E785-5B79-363A02FB9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89" y="1463682"/>
            <a:ext cx="9243200" cy="5196762"/>
          </a:xfrm>
          <a:prstGeom prst="rect">
            <a:avLst/>
          </a:prstGeom>
        </p:spPr>
      </p:pic>
      <p:pic>
        <p:nvPicPr>
          <p:cNvPr id="2" name="図 1">
            <a:extLst>
              <a:ext uri="{FF2B5EF4-FFF2-40B4-BE49-F238E27FC236}">
                <a16:creationId xmlns:a16="http://schemas.microsoft.com/office/drawing/2014/main" id="{389B7201-738F-160A-D0C4-0B003E2B5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1708" y="878907"/>
            <a:ext cx="2648335" cy="2648335"/>
          </a:xfrm>
          <a:prstGeom prst="rect">
            <a:avLst/>
          </a:prstGeom>
        </p:spPr>
      </p:pic>
      <p:sp>
        <p:nvSpPr>
          <p:cNvPr id="3" name="正方形/長方形 2">
            <a:extLst>
              <a:ext uri="{FF2B5EF4-FFF2-40B4-BE49-F238E27FC236}">
                <a16:creationId xmlns:a16="http://schemas.microsoft.com/office/drawing/2014/main" id="{B1ADB03B-1E00-63AB-B4C3-B30F1B5D1FAF}"/>
              </a:ext>
            </a:extLst>
          </p:cNvPr>
          <p:cNvSpPr/>
          <p:nvPr/>
        </p:nvSpPr>
        <p:spPr>
          <a:xfrm>
            <a:off x="2582562" y="4349578"/>
            <a:ext cx="5918887" cy="1606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D96A41F0-C274-BBD6-4B47-5EF165ED1737}"/>
              </a:ext>
            </a:extLst>
          </p:cNvPr>
          <p:cNvSpPr>
            <a:spLocks noGrp="1"/>
          </p:cNvSpPr>
          <p:nvPr>
            <p:ph type="sldNum" sz="quarter" idx="12"/>
          </p:nvPr>
        </p:nvSpPr>
        <p:spPr/>
        <p:txBody>
          <a:bodyPr/>
          <a:lstStyle/>
          <a:p>
            <a:fld id="{B54E7156-B443-48FC-B78F-C26BC1A99D46}" type="slidenum">
              <a:rPr kumimoji="1" lang="ja-JP" altLang="en-US" smtClean="0"/>
              <a:t>13</a:t>
            </a:fld>
            <a:endParaRPr kumimoji="1" lang="ja-JP" altLang="en-US"/>
          </a:p>
        </p:txBody>
      </p:sp>
    </p:spTree>
    <p:extLst>
      <p:ext uri="{BB962C8B-B14F-4D97-AF65-F5344CB8AC3E}">
        <p14:creationId xmlns:p14="http://schemas.microsoft.com/office/powerpoint/2010/main" val="73540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latin typeface="UD デジタル 教科書体 N-B" panose="02020700000000000000" pitchFamily="17" charset="-128"/>
                <a:ea typeface="UD デジタル 教科書体 N-B" panose="02020700000000000000" pitchFamily="17" charset="-128"/>
              </a:rPr>
              <a:t>研究計画</a:t>
            </a:r>
            <a:r>
              <a:rPr lang="ja-JP" altLang="en-US"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3" name="テキスト ボックス 2">
            <a:extLst>
              <a:ext uri="{FF2B5EF4-FFF2-40B4-BE49-F238E27FC236}">
                <a16:creationId xmlns:a16="http://schemas.microsoft.com/office/drawing/2014/main" id="{1CD5FA6C-7BC1-8A0C-4F27-54113A2F8292}"/>
              </a:ext>
            </a:extLst>
          </p:cNvPr>
          <p:cNvSpPr txBox="1"/>
          <p:nvPr/>
        </p:nvSpPr>
        <p:spPr>
          <a:xfrm>
            <a:off x="-1" y="646331"/>
            <a:ext cx="12151893" cy="707886"/>
          </a:xfrm>
          <a:prstGeom prst="rect">
            <a:avLst/>
          </a:prstGeom>
          <a:noFill/>
        </p:spPr>
        <p:txBody>
          <a:bodyPr wrap="square" rtlCol="0">
            <a:spAutoFit/>
          </a:bodyPr>
          <a:lstStyle/>
          <a:p>
            <a:r>
              <a:rPr lang="ja-JP" altLang="en-US" sz="4000" dirty="0">
                <a:latin typeface="UD デジタル 教科書体 N-B" panose="02020700000000000000" pitchFamily="17" charset="-128"/>
                <a:ea typeface="UD デジタル 教科書体 N-B" panose="02020700000000000000" pitchFamily="17" charset="-128"/>
              </a:rPr>
              <a:t>２</a:t>
            </a:r>
            <a:r>
              <a:rPr kumimoji="1" lang="ja-JP" altLang="en-US" sz="4000" dirty="0">
                <a:latin typeface="UD デジタル 教科書体 N-B" panose="02020700000000000000" pitchFamily="17" charset="-128"/>
                <a:ea typeface="UD デジタル 教科書体 N-B" panose="02020700000000000000" pitchFamily="17" charset="-128"/>
              </a:rPr>
              <a:t>．調査結果に基づいたプロトタイプ作成</a:t>
            </a:r>
            <a:endParaRPr kumimoji="1" lang="ja-JP" altLang="en-US" sz="3200" dirty="0">
              <a:latin typeface="UD デジタル 教科書体 N-B" panose="02020700000000000000" pitchFamily="17" charset="-128"/>
              <a:ea typeface="UD デジタル 教科書体 N-B" panose="02020700000000000000" pitchFamily="17" charset="-128"/>
            </a:endParaRP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245114" y="1501719"/>
            <a:ext cx="4017784" cy="954107"/>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・現状の理想の</a:t>
            </a:r>
            <a:endParaRPr kumimoji="1"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　</a:t>
            </a:r>
            <a:r>
              <a:rPr kumimoji="1" lang="ja-JP" altLang="en-US" sz="2800" dirty="0">
                <a:latin typeface="UD デジタル 教科書体 N-B" panose="02020700000000000000" pitchFamily="17" charset="-128"/>
                <a:ea typeface="UD デジタル 教科書体 N-B" panose="02020700000000000000" pitchFamily="17" charset="-128"/>
              </a:rPr>
              <a:t>プロトタイプ</a:t>
            </a:r>
            <a:endParaRPr kumimoji="1" lang="en-US" altLang="ja-JP" sz="2800" dirty="0">
              <a:latin typeface="UD デジタル 教科書体 N-B" panose="02020700000000000000" pitchFamily="17" charset="-128"/>
              <a:ea typeface="UD デジタル 教科書体 N-B" panose="02020700000000000000" pitchFamily="17" charset="-128"/>
            </a:endParaRPr>
          </a:p>
        </p:txBody>
      </p:sp>
      <p:pic>
        <p:nvPicPr>
          <p:cNvPr id="5" name="図 4">
            <a:extLst>
              <a:ext uri="{FF2B5EF4-FFF2-40B4-BE49-F238E27FC236}">
                <a16:creationId xmlns:a16="http://schemas.microsoft.com/office/drawing/2014/main" id="{CEE97C74-A6B7-5571-05EB-3649ACB8B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897" y="1354217"/>
            <a:ext cx="7306150" cy="5188929"/>
          </a:xfrm>
          <a:prstGeom prst="rect">
            <a:avLst/>
          </a:prstGeom>
        </p:spPr>
      </p:pic>
      <p:sp>
        <p:nvSpPr>
          <p:cNvPr id="6" name="スライド番号プレースホルダー 5">
            <a:extLst>
              <a:ext uri="{FF2B5EF4-FFF2-40B4-BE49-F238E27FC236}">
                <a16:creationId xmlns:a16="http://schemas.microsoft.com/office/drawing/2014/main" id="{EBFB9B7E-7524-CD45-AD4C-E45137FBE277}"/>
              </a:ext>
            </a:extLst>
          </p:cNvPr>
          <p:cNvSpPr>
            <a:spLocks noGrp="1"/>
          </p:cNvSpPr>
          <p:nvPr>
            <p:ph type="sldNum" sz="quarter" idx="12"/>
          </p:nvPr>
        </p:nvSpPr>
        <p:spPr/>
        <p:txBody>
          <a:bodyPr/>
          <a:lstStyle/>
          <a:p>
            <a:fld id="{B54E7156-B443-48FC-B78F-C26BC1A99D46}" type="slidenum">
              <a:rPr kumimoji="1" lang="ja-JP" altLang="en-US" smtClean="0"/>
              <a:t>14</a:t>
            </a:fld>
            <a:endParaRPr kumimoji="1" lang="ja-JP" altLang="en-US"/>
          </a:p>
        </p:txBody>
      </p:sp>
      <p:sp>
        <p:nvSpPr>
          <p:cNvPr id="2" name="テキスト ボックス 1">
            <a:extLst>
              <a:ext uri="{FF2B5EF4-FFF2-40B4-BE49-F238E27FC236}">
                <a16:creationId xmlns:a16="http://schemas.microsoft.com/office/drawing/2014/main" id="{1A833F98-1480-C730-B6B4-15F1243526CD}"/>
              </a:ext>
            </a:extLst>
          </p:cNvPr>
          <p:cNvSpPr txBox="1"/>
          <p:nvPr/>
        </p:nvSpPr>
        <p:spPr>
          <a:xfrm>
            <a:off x="245114" y="2624840"/>
            <a:ext cx="3751154" cy="2246769"/>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・災害発生時に，</a:t>
            </a:r>
            <a:r>
              <a:rPr kumimoji="1" lang="ja-JP" altLang="en-US" sz="2800" dirty="0">
                <a:solidFill>
                  <a:srgbClr val="FF0000"/>
                </a:solidFill>
                <a:latin typeface="UD デジタル 教科書体 N-B" panose="02020700000000000000" pitchFamily="17" charset="-128"/>
                <a:ea typeface="UD デジタル 教科書体 N-B" panose="02020700000000000000" pitchFamily="17" charset="-128"/>
              </a:rPr>
              <a:t>支援をする人</a:t>
            </a:r>
            <a:r>
              <a:rPr kumimoji="1" lang="ja-JP" altLang="en-US" sz="2800" dirty="0">
                <a:latin typeface="UD デジタル 教科書体 N-B" panose="02020700000000000000" pitchFamily="17" charset="-128"/>
                <a:ea typeface="UD デジタル 教科書体 N-B" panose="02020700000000000000" pitchFamily="17" charset="-128"/>
              </a:rPr>
              <a:t>・</a:t>
            </a:r>
            <a:r>
              <a:rPr kumimoji="1" lang="ja-JP" altLang="en-US" sz="2800" dirty="0">
                <a:solidFill>
                  <a:srgbClr val="00B0F0"/>
                </a:solidFill>
                <a:latin typeface="UD デジタル 教科書体 N-B" panose="02020700000000000000" pitchFamily="17" charset="-128"/>
                <a:ea typeface="UD デジタル 教科書体 N-B" panose="02020700000000000000" pitchFamily="17" charset="-128"/>
              </a:rPr>
              <a:t>支援を受ける人</a:t>
            </a:r>
            <a:r>
              <a:rPr kumimoji="1" lang="ja-JP" altLang="en-US" sz="2800" dirty="0">
                <a:latin typeface="UD デジタル 教科書体 N-B" panose="02020700000000000000" pitchFamily="17" charset="-128"/>
                <a:ea typeface="UD デジタル 教科書体 N-B" panose="02020700000000000000" pitchFamily="17" charset="-128"/>
              </a:rPr>
              <a:t>が避難所まで避難をする際に使うことを想定．</a:t>
            </a:r>
            <a:endParaRPr kumimoji="1" lang="en-US" altLang="ja-JP" sz="2800" dirty="0">
              <a:latin typeface="UD デジタル 教科書体 N-B" panose="02020700000000000000" pitchFamily="17" charset="-128"/>
              <a:ea typeface="UD デジタル 教科書体 N-B" panose="02020700000000000000" pitchFamily="17" charset="-128"/>
            </a:endParaRPr>
          </a:p>
        </p:txBody>
      </p:sp>
      <p:sp>
        <p:nvSpPr>
          <p:cNvPr id="8" name="テキスト ボックス 7">
            <a:extLst>
              <a:ext uri="{FF2B5EF4-FFF2-40B4-BE49-F238E27FC236}">
                <a16:creationId xmlns:a16="http://schemas.microsoft.com/office/drawing/2014/main" id="{F611715A-8FEA-8416-87FA-69F9EC29D1DE}"/>
              </a:ext>
            </a:extLst>
          </p:cNvPr>
          <p:cNvSpPr txBox="1"/>
          <p:nvPr/>
        </p:nvSpPr>
        <p:spPr>
          <a:xfrm>
            <a:off x="245114" y="5040623"/>
            <a:ext cx="3751154" cy="1815882"/>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a:t>
            </a:r>
            <a:r>
              <a:rPr kumimoji="1" lang="ja-JP" altLang="en-US" sz="2800" dirty="0">
                <a:solidFill>
                  <a:srgbClr val="FF0000"/>
                </a:solidFill>
                <a:latin typeface="UD デジタル 教科書体 N-B" panose="02020700000000000000" pitchFamily="17" charset="-128"/>
                <a:ea typeface="UD デジタル 教科書体 N-B" panose="02020700000000000000" pitchFamily="17" charset="-128"/>
              </a:rPr>
              <a:t>両</a:t>
            </a:r>
            <a:r>
              <a:rPr kumimoji="1" lang="ja-JP" altLang="en-US" sz="2800" dirty="0">
                <a:solidFill>
                  <a:srgbClr val="00B0F0"/>
                </a:solidFill>
                <a:latin typeface="UD デジタル 教科書体 N-B" panose="02020700000000000000" pitchFamily="17" charset="-128"/>
                <a:ea typeface="UD デジタル 教科書体 N-B" panose="02020700000000000000" pitchFamily="17" charset="-128"/>
              </a:rPr>
              <a:t>者</a:t>
            </a:r>
            <a:r>
              <a:rPr kumimoji="1" lang="ja-JP" altLang="en-US" sz="2800" dirty="0">
                <a:latin typeface="UD デジタル 教科書体 N-B" panose="02020700000000000000" pitchFamily="17" charset="-128"/>
                <a:ea typeface="UD デジタル 教科書体 N-B" panose="02020700000000000000" pitchFamily="17" charset="-128"/>
              </a:rPr>
              <a:t>が避難所まで安全に行動をとることができるような情報を提供する</a:t>
            </a:r>
            <a:endParaRPr kumimoji="1" lang="en-US" altLang="ja-JP" sz="2800"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40295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latin typeface="UD デジタル 教科書体 N-B" panose="02020700000000000000" pitchFamily="17" charset="-128"/>
                <a:ea typeface="UD デジタル 教科書体 N-B" panose="02020700000000000000" pitchFamily="17" charset="-128"/>
              </a:rPr>
              <a:t>研究計画</a:t>
            </a:r>
            <a:r>
              <a:rPr lang="ja-JP" altLang="en-US"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3" name="テキスト ボックス 2">
            <a:extLst>
              <a:ext uri="{FF2B5EF4-FFF2-40B4-BE49-F238E27FC236}">
                <a16:creationId xmlns:a16="http://schemas.microsoft.com/office/drawing/2014/main" id="{1CD5FA6C-7BC1-8A0C-4F27-54113A2F8292}"/>
              </a:ext>
            </a:extLst>
          </p:cNvPr>
          <p:cNvSpPr txBox="1"/>
          <p:nvPr/>
        </p:nvSpPr>
        <p:spPr>
          <a:xfrm>
            <a:off x="-1" y="646331"/>
            <a:ext cx="12151893" cy="707886"/>
          </a:xfrm>
          <a:prstGeom prst="rect">
            <a:avLst/>
          </a:prstGeom>
          <a:noFill/>
        </p:spPr>
        <p:txBody>
          <a:bodyPr wrap="square" rtlCol="0">
            <a:spAutoFit/>
          </a:bodyPr>
          <a:lstStyle/>
          <a:p>
            <a:r>
              <a:rPr lang="ja-JP" altLang="en-US" sz="4000" dirty="0">
                <a:latin typeface="UD デジタル 教科書体 N-B" panose="02020700000000000000" pitchFamily="17" charset="-128"/>
                <a:ea typeface="UD デジタル 教科書体 N-B" panose="02020700000000000000" pitchFamily="17" charset="-128"/>
              </a:rPr>
              <a:t>２</a:t>
            </a:r>
            <a:r>
              <a:rPr kumimoji="1" lang="ja-JP" altLang="en-US" sz="4000" dirty="0">
                <a:latin typeface="UD デジタル 教科書体 N-B" panose="02020700000000000000" pitchFamily="17" charset="-128"/>
                <a:ea typeface="UD デジタル 教科書体 N-B" panose="02020700000000000000" pitchFamily="17" charset="-128"/>
              </a:rPr>
              <a:t>．調査結果に基づいたプロトタイプ作成</a:t>
            </a:r>
            <a:endParaRPr kumimoji="1" lang="ja-JP" altLang="en-US" sz="3200" dirty="0">
              <a:latin typeface="UD デジタル 教科書体 N-B" panose="02020700000000000000" pitchFamily="17" charset="-128"/>
              <a:ea typeface="UD デジタル 教科書体 N-B" panose="02020700000000000000" pitchFamily="17" charset="-128"/>
            </a:endParaRP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05533" y="2835876"/>
            <a:ext cx="11340821" cy="2062103"/>
          </a:xfrm>
          <a:prstGeom prst="rect">
            <a:avLst/>
          </a:prstGeom>
          <a:noFill/>
        </p:spPr>
        <p:txBody>
          <a:bodyPr wrap="square" rtlCol="0">
            <a:spAutoFit/>
          </a:bodyPr>
          <a:lstStyle/>
          <a:p>
            <a:r>
              <a:rPr lang="ja-JP" altLang="en-US" sz="3200" dirty="0">
                <a:latin typeface="UD デジタル 教科書体 N-B" panose="02020700000000000000" pitchFamily="17" charset="-128"/>
                <a:ea typeface="UD デジタル 教科書体 N-B" panose="02020700000000000000" pitchFamily="17" charset="-128"/>
              </a:rPr>
              <a:t>（１）</a:t>
            </a:r>
            <a:r>
              <a:rPr kumimoji="1" lang="ja-JP" altLang="en-US" sz="3200" dirty="0">
                <a:solidFill>
                  <a:srgbClr val="FF0000"/>
                </a:solidFill>
                <a:latin typeface="UD デジタル 教科書体 N-B" panose="02020700000000000000" pitchFamily="17" charset="-128"/>
                <a:ea typeface="UD デジタル 教科書体 N-B" panose="02020700000000000000" pitchFamily="17" charset="-128"/>
              </a:rPr>
              <a:t>安全限界時間</a:t>
            </a:r>
            <a:r>
              <a:rPr kumimoji="1" lang="ja-JP" altLang="en-US" sz="3200" dirty="0">
                <a:latin typeface="UD デジタル 教科書体 N-B" panose="02020700000000000000" pitchFamily="17" charset="-128"/>
                <a:ea typeface="UD デジタル 教科書体 N-B" panose="02020700000000000000" pitchFamily="17" charset="-128"/>
              </a:rPr>
              <a:t>（</a:t>
            </a:r>
            <a:r>
              <a:rPr lang="ja-JP" altLang="en-US" sz="3200" b="0" i="0" dirty="0">
                <a:solidFill>
                  <a:srgbClr val="202124"/>
                </a:solidFill>
                <a:effectLst/>
                <a:latin typeface="UD デジタル 教科書体 N-B" panose="02020700000000000000" pitchFamily="17" charset="-128"/>
                <a:ea typeface="UD デジタル 教科書体 N-B" panose="02020700000000000000" pitchFamily="17" charset="-128"/>
              </a:rPr>
              <a:t>支援者が要支援者と共に近くの避難所</a:t>
            </a:r>
            <a:endParaRPr lang="en-US" altLang="ja-JP" sz="3200" b="0" i="0" dirty="0">
              <a:solidFill>
                <a:srgbClr val="202124"/>
              </a:solidFill>
              <a:effectLst/>
              <a:latin typeface="UD デジタル 教科書体 N-B" panose="02020700000000000000" pitchFamily="17" charset="-128"/>
              <a:ea typeface="UD デジタル 教科書体 N-B" panose="02020700000000000000" pitchFamily="17" charset="-128"/>
            </a:endParaRPr>
          </a:p>
          <a:p>
            <a:r>
              <a:rPr lang="ja-JP" altLang="en-US" sz="3200" dirty="0">
                <a:solidFill>
                  <a:srgbClr val="202124"/>
                </a:solidFill>
                <a:latin typeface="UD デジタル 教科書体 N-B" panose="02020700000000000000" pitchFamily="17" charset="-128"/>
                <a:ea typeface="UD デジタル 教科書体 N-B" panose="02020700000000000000" pitchFamily="17" charset="-128"/>
              </a:rPr>
              <a:t>　　　</a:t>
            </a:r>
            <a:r>
              <a:rPr lang="ja-JP" altLang="en-US" sz="3200" b="0" i="0" dirty="0">
                <a:solidFill>
                  <a:srgbClr val="202124"/>
                </a:solidFill>
                <a:effectLst/>
                <a:latin typeface="UD デジタル 教科書体 N-B" panose="02020700000000000000" pitchFamily="17" charset="-128"/>
                <a:ea typeface="UD デジタル 教科書体 N-B" panose="02020700000000000000" pitchFamily="17" charset="-128"/>
              </a:rPr>
              <a:t>まで安全に移動できる時間</a:t>
            </a:r>
            <a:r>
              <a:rPr kumimoji="1" lang="ja-JP" altLang="en-US" sz="3200" dirty="0">
                <a:latin typeface="UD デジタル 教科書体 N-B" panose="02020700000000000000" pitchFamily="17" charset="-128"/>
                <a:ea typeface="UD デジタル 教科書体 N-B" panose="02020700000000000000" pitchFamily="17" charset="-128"/>
              </a:rPr>
              <a:t>）の計算・実装方法</a:t>
            </a:r>
            <a:endParaRPr kumimoji="1" lang="en-US" altLang="ja-JP" sz="3200" dirty="0">
              <a:latin typeface="UD デジタル 教科書体 N-B" panose="02020700000000000000" pitchFamily="17" charset="-128"/>
              <a:ea typeface="UD デジタル 教科書体 N-B" panose="02020700000000000000" pitchFamily="17" charset="-128"/>
            </a:endParaRPr>
          </a:p>
          <a:p>
            <a:endParaRPr kumimoji="1" lang="en-US" altLang="ja-JP" sz="3200" dirty="0">
              <a:latin typeface="UD デジタル 教科書体 N-B" panose="02020700000000000000" pitchFamily="17" charset="-128"/>
              <a:ea typeface="UD デジタル 教科書体 N-B" panose="02020700000000000000" pitchFamily="17" charset="-128"/>
            </a:endParaRPr>
          </a:p>
          <a:p>
            <a:r>
              <a:rPr lang="ja-JP" altLang="en-US" sz="3200" dirty="0">
                <a:latin typeface="UD デジタル 教科書体 N-B" panose="02020700000000000000" pitchFamily="17" charset="-128"/>
                <a:ea typeface="UD デジタル 教科書体 N-B" panose="02020700000000000000" pitchFamily="17" charset="-128"/>
              </a:rPr>
              <a:t>（２）要支援者の画面に支援者の情報をどれほど提示するか</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テキスト ボックス 1">
            <a:extLst>
              <a:ext uri="{FF2B5EF4-FFF2-40B4-BE49-F238E27FC236}">
                <a16:creationId xmlns:a16="http://schemas.microsoft.com/office/drawing/2014/main" id="{5A58BDC3-12E0-F949-572A-0DE925CAB17D}"/>
              </a:ext>
            </a:extLst>
          </p:cNvPr>
          <p:cNvSpPr txBox="1"/>
          <p:nvPr/>
        </p:nvSpPr>
        <p:spPr>
          <a:xfrm>
            <a:off x="405533" y="1708160"/>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・現段階では，</a:t>
            </a:r>
            <a:r>
              <a:rPr lang="ja-JP" altLang="en-US" sz="3200" dirty="0">
                <a:latin typeface="UD デジタル 教科書体 N-B" panose="02020700000000000000" pitchFamily="17" charset="-128"/>
                <a:ea typeface="UD デジタル 教科書体 N-B" panose="02020700000000000000" pitchFamily="17" charset="-128"/>
              </a:rPr>
              <a:t>限定的な災害（洪水による災害）を想定</a:t>
            </a:r>
            <a:endParaRPr kumimoji="1" lang="en-US" altLang="ja-JP" sz="3200" dirty="0">
              <a:solidFill>
                <a:srgbClr val="FF0000"/>
              </a:solidFill>
              <a:latin typeface="UD デジタル 教科書体 N-B" panose="02020700000000000000" pitchFamily="17" charset="-128"/>
              <a:ea typeface="UD デジタル 教科書体 N-B" panose="02020700000000000000" pitchFamily="17" charset="-128"/>
            </a:endParaRPr>
          </a:p>
        </p:txBody>
      </p:sp>
      <p:sp>
        <p:nvSpPr>
          <p:cNvPr id="5" name="スライド番号プレースホルダー 4">
            <a:extLst>
              <a:ext uri="{FF2B5EF4-FFF2-40B4-BE49-F238E27FC236}">
                <a16:creationId xmlns:a16="http://schemas.microsoft.com/office/drawing/2014/main" id="{3FBE406C-0CA9-7BD0-4579-0E10F125C955}"/>
              </a:ext>
            </a:extLst>
          </p:cNvPr>
          <p:cNvSpPr>
            <a:spLocks noGrp="1"/>
          </p:cNvSpPr>
          <p:nvPr>
            <p:ph type="sldNum" sz="quarter" idx="12"/>
          </p:nvPr>
        </p:nvSpPr>
        <p:spPr/>
        <p:txBody>
          <a:bodyPr/>
          <a:lstStyle/>
          <a:p>
            <a:fld id="{B54E7156-B443-48FC-B78F-C26BC1A99D46}" type="slidenum">
              <a:rPr kumimoji="1" lang="ja-JP" altLang="en-US" smtClean="0"/>
              <a:t>15</a:t>
            </a:fld>
            <a:endParaRPr kumimoji="1" lang="ja-JP" altLang="en-US"/>
          </a:p>
        </p:txBody>
      </p:sp>
    </p:spTree>
    <p:extLst>
      <p:ext uri="{BB962C8B-B14F-4D97-AF65-F5344CB8AC3E}">
        <p14:creationId xmlns:p14="http://schemas.microsoft.com/office/powerpoint/2010/main" val="41802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latin typeface="UD デジタル 教科書体 N-B" panose="02020700000000000000" pitchFamily="17" charset="-128"/>
                <a:ea typeface="UD デジタル 教科書体 N-B" panose="02020700000000000000" pitchFamily="17" charset="-128"/>
              </a:rPr>
              <a:t>研究計画</a:t>
            </a:r>
            <a:r>
              <a:rPr lang="ja-JP" altLang="en-US" sz="3600" dirty="0">
                <a:latin typeface="UD デジタル 教科書体 N-B" panose="02020700000000000000" pitchFamily="17" charset="-128"/>
                <a:ea typeface="UD デジタル 教科書体 N-B" panose="02020700000000000000" pitchFamily="17" charset="-128"/>
              </a:rPr>
              <a:t>・</a:t>
            </a:r>
            <a:r>
              <a:rPr kumimoji="1" lang="ja-JP" altLang="en-US" sz="3600" dirty="0">
                <a:latin typeface="UD デジタル 教科書体 N-B" panose="02020700000000000000" pitchFamily="17" charset="-128"/>
                <a:ea typeface="UD デジタル 教科書体 N-B" panose="02020700000000000000" pitchFamily="17" charset="-128"/>
              </a:rPr>
              <a:t>進捗状況 </a:t>
            </a:r>
            <a:r>
              <a:rPr kumimoji="1" lang="en-US" altLang="ja-JP" sz="3600" dirty="0">
                <a:latin typeface="UD デジタル 教科書体 N-B" panose="02020700000000000000" pitchFamily="17" charset="-128"/>
                <a:ea typeface="UD デジタル 教科書体 N-B" panose="02020700000000000000" pitchFamily="17" charset="-128"/>
              </a:rPr>
              <a:t>-&gt;</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3" name="テキスト ボックス 2">
            <a:extLst>
              <a:ext uri="{FF2B5EF4-FFF2-40B4-BE49-F238E27FC236}">
                <a16:creationId xmlns:a16="http://schemas.microsoft.com/office/drawing/2014/main" id="{1CD5FA6C-7BC1-8A0C-4F27-54113A2F8292}"/>
              </a:ext>
            </a:extLst>
          </p:cNvPr>
          <p:cNvSpPr txBox="1"/>
          <p:nvPr/>
        </p:nvSpPr>
        <p:spPr>
          <a:xfrm>
            <a:off x="-1" y="646331"/>
            <a:ext cx="12151893" cy="707886"/>
          </a:xfrm>
          <a:prstGeom prst="rect">
            <a:avLst/>
          </a:prstGeom>
          <a:noFill/>
        </p:spPr>
        <p:txBody>
          <a:bodyPr wrap="square" rtlCol="0">
            <a:spAutoFit/>
          </a:bodyPr>
          <a:lstStyle/>
          <a:p>
            <a:r>
              <a:rPr kumimoji="1" lang="ja-JP" altLang="en-US" sz="4000" dirty="0">
                <a:latin typeface="UD デジタル 教科書体 N-B" panose="02020700000000000000" pitchFamily="17" charset="-128"/>
                <a:ea typeface="UD デジタル 教科書体 N-B" panose="02020700000000000000" pitchFamily="17" charset="-128"/>
              </a:rPr>
              <a:t>３．プロトタイプの評価実験</a:t>
            </a:r>
            <a:endParaRPr kumimoji="1" lang="ja-JP" altLang="en-US" sz="3200" dirty="0">
              <a:latin typeface="UD デジタル 教科書体 N-B" panose="02020700000000000000" pitchFamily="17" charset="-128"/>
              <a:ea typeface="UD デジタル 教科書体 N-B" panose="02020700000000000000" pitchFamily="17" charset="-128"/>
            </a:endParaRPr>
          </a:p>
        </p:txBody>
      </p:sp>
      <p:sp>
        <p:nvSpPr>
          <p:cNvPr id="5" name="テキスト ボックス 4">
            <a:extLst>
              <a:ext uri="{FF2B5EF4-FFF2-40B4-BE49-F238E27FC236}">
                <a16:creationId xmlns:a16="http://schemas.microsoft.com/office/drawing/2014/main" id="{36B28584-31F1-E868-4332-E5AEF831ECBE}"/>
              </a:ext>
            </a:extLst>
          </p:cNvPr>
          <p:cNvSpPr txBox="1"/>
          <p:nvPr/>
        </p:nvSpPr>
        <p:spPr>
          <a:xfrm>
            <a:off x="425589" y="1938992"/>
            <a:ext cx="11597535" cy="255454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　・</a:t>
            </a:r>
            <a:r>
              <a:rPr kumimoji="1" lang="ja-JP" altLang="en-US" sz="3200" dirty="0">
                <a:solidFill>
                  <a:srgbClr val="FF0000"/>
                </a:solidFill>
                <a:latin typeface="UD デジタル 教科書体 N-B" panose="02020700000000000000" pitchFamily="17" charset="-128"/>
                <a:ea typeface="UD デジタル 教科書体 N-B" panose="02020700000000000000" pitchFamily="17" charset="-128"/>
              </a:rPr>
              <a:t>支援者</a:t>
            </a:r>
            <a:endParaRPr kumimoji="1" lang="en-US" altLang="ja-JP" sz="32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3200" dirty="0">
                <a:latin typeface="UD デジタル 教科書体 N-B" panose="02020700000000000000" pitchFamily="17" charset="-128"/>
                <a:ea typeface="UD デジタル 教科書体 N-B" panose="02020700000000000000" pitchFamily="17" charset="-128"/>
              </a:rPr>
              <a:t>　共助したいと思えるような情報提供ができているかどうか</a:t>
            </a:r>
            <a:endParaRPr lang="en-US" altLang="ja-JP" sz="3200" dirty="0">
              <a:latin typeface="UD デジタル 教科書体 N-B" panose="02020700000000000000" pitchFamily="17" charset="-128"/>
              <a:ea typeface="UD デジタル 教科書体 N-B" panose="02020700000000000000" pitchFamily="17" charset="-128"/>
            </a:endParaRPr>
          </a:p>
          <a:p>
            <a:r>
              <a:rPr lang="ja-JP" altLang="en-US" sz="3200" dirty="0">
                <a:latin typeface="UD デジタル 教科書体 N-B" panose="02020700000000000000" pitchFamily="17" charset="-128"/>
                <a:ea typeface="UD デジタル 教科書体 N-B" panose="02020700000000000000" pitchFamily="17" charset="-128"/>
              </a:rPr>
              <a:t>　・</a:t>
            </a:r>
            <a:r>
              <a:rPr lang="ja-JP" altLang="en-US" sz="3200" dirty="0">
                <a:solidFill>
                  <a:srgbClr val="00B0F0"/>
                </a:solidFill>
                <a:latin typeface="UD デジタル 教科書体 N-B" panose="02020700000000000000" pitchFamily="17" charset="-128"/>
                <a:ea typeface="UD デジタル 教科書体 N-B" panose="02020700000000000000" pitchFamily="17" charset="-128"/>
              </a:rPr>
              <a:t>要支援者</a:t>
            </a:r>
            <a:endParaRPr lang="en-US" altLang="ja-JP" sz="3200" dirty="0">
              <a:solidFill>
                <a:srgbClr val="00B0F0"/>
              </a:solidFill>
              <a:latin typeface="UD デジタル 教科書体 N-B" panose="02020700000000000000" pitchFamily="17" charset="-128"/>
              <a:ea typeface="UD デジタル 教科書体 N-B" panose="02020700000000000000" pitchFamily="17" charset="-128"/>
            </a:endParaRPr>
          </a:p>
          <a:p>
            <a:r>
              <a:rPr lang="ja-JP" altLang="en-US" sz="3200" dirty="0">
                <a:latin typeface="UD デジタル 教科書体 N-B" panose="02020700000000000000" pitchFamily="17" charset="-128"/>
                <a:ea typeface="UD デジタル 教科書体 N-B" panose="02020700000000000000" pitchFamily="17" charset="-128"/>
              </a:rPr>
              <a:t>　全く面識のない人による支援を信頼できるかどうか</a:t>
            </a:r>
            <a:endParaRPr lang="en-US" altLang="ja-JP" sz="3200" dirty="0">
              <a:latin typeface="UD デジタル 教科書体 N-B" panose="02020700000000000000" pitchFamily="17" charset="-128"/>
              <a:ea typeface="UD デジタル 教科書体 N-B" panose="02020700000000000000" pitchFamily="17" charset="-128"/>
            </a:endParaRPr>
          </a:p>
          <a:p>
            <a:r>
              <a:rPr lang="ja-JP" altLang="en-US" sz="3200" dirty="0">
                <a:latin typeface="UD デジタル 教科書体 N-B" panose="02020700000000000000" pitchFamily="17" charset="-128"/>
                <a:ea typeface="UD デジタル 教科書体 N-B" panose="02020700000000000000" pitchFamily="17" charset="-128"/>
              </a:rPr>
              <a:t>　（提示されている支援者の情報だけで信頼できたかどうか）</a:t>
            </a:r>
            <a:endParaRPr lang="en-US" altLang="ja-JP" sz="3200" dirty="0">
              <a:latin typeface="UD デジタル 教科書体 N-B" panose="02020700000000000000" pitchFamily="17" charset="-128"/>
              <a:ea typeface="UD デジタル 教科書体 N-B" panose="02020700000000000000" pitchFamily="17" charset="-128"/>
            </a:endParaRPr>
          </a:p>
        </p:txBody>
      </p:sp>
      <p:sp>
        <p:nvSpPr>
          <p:cNvPr id="8" name="テキスト ボックス 7">
            <a:extLst>
              <a:ext uri="{FF2B5EF4-FFF2-40B4-BE49-F238E27FC236}">
                <a16:creationId xmlns:a16="http://schemas.microsoft.com/office/drawing/2014/main" id="{A722E92F-D9A2-176A-5616-D15BD8EA9C9C}"/>
              </a:ext>
            </a:extLst>
          </p:cNvPr>
          <p:cNvSpPr txBox="1"/>
          <p:nvPr/>
        </p:nvSpPr>
        <p:spPr>
          <a:xfrm>
            <a:off x="405534" y="1354217"/>
            <a:ext cx="11340821" cy="584775"/>
          </a:xfrm>
          <a:prstGeom prst="rect">
            <a:avLst/>
          </a:prstGeom>
          <a:noFill/>
        </p:spPr>
        <p:txBody>
          <a:bodyPr wrap="square" rtlCol="0">
            <a:spAutoFit/>
          </a:bodyPr>
          <a:lstStyle/>
          <a:p>
            <a:r>
              <a:rPr lang="ja-JP" altLang="en-US" sz="3200" dirty="0">
                <a:latin typeface="UD デジタル 教科書体 N-B" panose="02020700000000000000" pitchFamily="17" charset="-128"/>
                <a:ea typeface="UD デジタル 教科書体 N-B" panose="02020700000000000000" pitchFamily="17" charset="-128"/>
              </a:rPr>
              <a:t>評価項目</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9" name="テキスト ボックス 8">
            <a:extLst>
              <a:ext uri="{FF2B5EF4-FFF2-40B4-BE49-F238E27FC236}">
                <a16:creationId xmlns:a16="http://schemas.microsoft.com/office/drawing/2014/main" id="{3984417A-A8FE-37D1-91D4-26A0D7F626B5}"/>
              </a:ext>
            </a:extLst>
          </p:cNvPr>
          <p:cNvSpPr txBox="1"/>
          <p:nvPr/>
        </p:nvSpPr>
        <p:spPr>
          <a:xfrm>
            <a:off x="405534" y="5078312"/>
            <a:ext cx="11340821" cy="1384995"/>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理想は，実際に災害時にボランティア意識がある人，助けてもらう人，避難所を決めてプロトタイプに触れつつ，共助による避難訓練を実施すること．</a:t>
            </a:r>
          </a:p>
        </p:txBody>
      </p:sp>
      <p:sp>
        <p:nvSpPr>
          <p:cNvPr id="10" name="スライド番号プレースホルダー 9">
            <a:extLst>
              <a:ext uri="{FF2B5EF4-FFF2-40B4-BE49-F238E27FC236}">
                <a16:creationId xmlns:a16="http://schemas.microsoft.com/office/drawing/2014/main" id="{AE507A53-7FBE-8F77-1814-FD5C32E246EC}"/>
              </a:ext>
            </a:extLst>
          </p:cNvPr>
          <p:cNvSpPr>
            <a:spLocks noGrp="1"/>
          </p:cNvSpPr>
          <p:nvPr>
            <p:ph type="sldNum" sz="quarter" idx="12"/>
          </p:nvPr>
        </p:nvSpPr>
        <p:spPr/>
        <p:txBody>
          <a:bodyPr/>
          <a:lstStyle/>
          <a:p>
            <a:fld id="{B54E7156-B443-48FC-B78F-C26BC1A99D46}" type="slidenum">
              <a:rPr kumimoji="1" lang="ja-JP" altLang="en-US" smtClean="0"/>
              <a:t>16</a:t>
            </a:fld>
            <a:endParaRPr kumimoji="1" lang="ja-JP" altLang="en-US"/>
          </a:p>
        </p:txBody>
      </p:sp>
    </p:spTree>
    <p:extLst>
      <p:ext uri="{BB962C8B-B14F-4D97-AF65-F5344CB8AC3E}">
        <p14:creationId xmlns:p14="http://schemas.microsoft.com/office/powerpoint/2010/main" val="2922348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a:t>
            </a:r>
            <a:r>
              <a:rPr lang="ja-JP" altLang="en-US" sz="3600" dirty="0">
                <a:solidFill>
                  <a:schemeClr val="bg2"/>
                </a:solidFill>
                <a:latin typeface="UD デジタル 教科書体 N-B" panose="02020700000000000000" pitchFamily="17" charset="-128"/>
                <a:ea typeface="UD デジタル 教科書体 N-B" panose="02020700000000000000" pitchFamily="17" charset="-128"/>
              </a:rPr>
              <a:t>・</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latin typeface="UD デジタル 教科書体 N-B" panose="02020700000000000000" pitchFamily="17" charset="-128"/>
                <a:ea typeface="UD デジタル 教科書体 N-B" panose="02020700000000000000" pitchFamily="17" charset="-128"/>
              </a:rPr>
              <a:t>今後</a:t>
            </a:r>
          </a:p>
        </p:txBody>
      </p:sp>
      <p:pic>
        <p:nvPicPr>
          <p:cNvPr id="5" name="図 4">
            <a:extLst>
              <a:ext uri="{FF2B5EF4-FFF2-40B4-BE49-F238E27FC236}">
                <a16:creationId xmlns:a16="http://schemas.microsoft.com/office/drawing/2014/main" id="{F0443767-BCE4-F410-A40E-E933D4454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02" y="1898665"/>
            <a:ext cx="11393596" cy="3060670"/>
          </a:xfrm>
          <a:prstGeom prst="rect">
            <a:avLst/>
          </a:prstGeom>
        </p:spPr>
      </p:pic>
      <p:sp>
        <p:nvSpPr>
          <p:cNvPr id="6" name="スライド番号プレースホルダー 5">
            <a:extLst>
              <a:ext uri="{FF2B5EF4-FFF2-40B4-BE49-F238E27FC236}">
                <a16:creationId xmlns:a16="http://schemas.microsoft.com/office/drawing/2014/main" id="{42B14F44-2C65-7944-CF35-E46D529D01B1}"/>
              </a:ext>
            </a:extLst>
          </p:cNvPr>
          <p:cNvSpPr>
            <a:spLocks noGrp="1"/>
          </p:cNvSpPr>
          <p:nvPr>
            <p:ph type="sldNum" sz="quarter" idx="12"/>
          </p:nvPr>
        </p:nvSpPr>
        <p:spPr/>
        <p:txBody>
          <a:bodyPr/>
          <a:lstStyle/>
          <a:p>
            <a:fld id="{B54E7156-B443-48FC-B78F-C26BC1A99D46}" type="slidenum">
              <a:rPr kumimoji="1" lang="ja-JP" altLang="en-US" smtClean="0"/>
              <a:t>17</a:t>
            </a:fld>
            <a:endParaRPr kumimoji="1" lang="ja-JP" altLang="en-US"/>
          </a:p>
        </p:txBody>
      </p:sp>
    </p:spTree>
    <p:extLst>
      <p:ext uri="{BB962C8B-B14F-4D97-AF65-F5344CB8AC3E}">
        <p14:creationId xmlns:p14="http://schemas.microsoft.com/office/powerpoint/2010/main" val="3991706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東日本大震災後の調査</a:t>
            </a:r>
          </a:p>
        </p:txBody>
      </p:sp>
      <p:pic>
        <p:nvPicPr>
          <p:cNvPr id="3" name="図 2">
            <a:extLst>
              <a:ext uri="{FF2B5EF4-FFF2-40B4-BE49-F238E27FC236}">
                <a16:creationId xmlns:a16="http://schemas.microsoft.com/office/drawing/2014/main" id="{DA41D80D-9D8D-810A-351D-2881A3F81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47" y="2125362"/>
            <a:ext cx="5964984" cy="2506905"/>
          </a:xfrm>
          <a:prstGeom prst="rect">
            <a:avLst/>
          </a:prstGeom>
        </p:spPr>
      </p:pic>
      <p:pic>
        <p:nvPicPr>
          <p:cNvPr id="7" name="図 6">
            <a:extLst>
              <a:ext uri="{FF2B5EF4-FFF2-40B4-BE49-F238E27FC236}">
                <a16:creationId xmlns:a16="http://schemas.microsoft.com/office/drawing/2014/main" id="{FAB5D40E-4DFB-4206-3B1C-2BE73DB74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799" y="2125362"/>
            <a:ext cx="5877376" cy="2505111"/>
          </a:xfrm>
          <a:prstGeom prst="rect">
            <a:avLst/>
          </a:prstGeom>
        </p:spPr>
      </p:pic>
      <p:sp>
        <p:nvSpPr>
          <p:cNvPr id="8" name="テキスト ボックス 7">
            <a:extLst>
              <a:ext uri="{FF2B5EF4-FFF2-40B4-BE49-F238E27FC236}">
                <a16:creationId xmlns:a16="http://schemas.microsoft.com/office/drawing/2014/main" id="{2EC22FBD-072E-25DA-11E9-1B7DB79CF56D}"/>
              </a:ext>
            </a:extLst>
          </p:cNvPr>
          <p:cNvSpPr txBox="1"/>
          <p:nvPr/>
        </p:nvSpPr>
        <p:spPr>
          <a:xfrm>
            <a:off x="3274181" y="5065147"/>
            <a:ext cx="5827236" cy="400110"/>
          </a:xfrm>
          <a:prstGeom prst="rect">
            <a:avLst/>
          </a:prstGeom>
          <a:noFill/>
        </p:spPr>
        <p:txBody>
          <a:bodyPr wrap="none" rtlCol="0">
            <a:spAutoFit/>
          </a:bodyPr>
          <a:lstStyle/>
          <a:p>
            <a:r>
              <a:rPr kumimoji="1" lang="ja-JP" altLang="en-US" sz="2000" dirty="0">
                <a:latin typeface="UD デジタル 教科書体 N-B" panose="02020700000000000000" pitchFamily="17" charset="-128"/>
                <a:ea typeface="UD デジタル 教科書体 N-B" panose="02020700000000000000" pitchFamily="17" charset="-128"/>
              </a:rPr>
              <a:t>支援活動共助の取組の活性化のために必要なこと</a:t>
            </a:r>
          </a:p>
        </p:txBody>
      </p:sp>
      <p:sp>
        <p:nvSpPr>
          <p:cNvPr id="9" name="テキスト ボックス 8">
            <a:extLst>
              <a:ext uri="{FF2B5EF4-FFF2-40B4-BE49-F238E27FC236}">
                <a16:creationId xmlns:a16="http://schemas.microsoft.com/office/drawing/2014/main" id="{DECBE8F9-B103-2862-F226-ACA7B0B79EC3}"/>
              </a:ext>
            </a:extLst>
          </p:cNvPr>
          <p:cNvSpPr txBox="1"/>
          <p:nvPr/>
        </p:nvSpPr>
        <p:spPr>
          <a:xfrm>
            <a:off x="126825" y="4647755"/>
            <a:ext cx="5959753" cy="400110"/>
          </a:xfrm>
          <a:prstGeom prst="rect">
            <a:avLst/>
          </a:prstGeom>
          <a:noFill/>
        </p:spPr>
        <p:txBody>
          <a:bodyPr wrap="square" rtlCol="0">
            <a:spAutoFit/>
          </a:bodyPr>
          <a:lstStyle/>
          <a:p>
            <a:pPr algn="ctr"/>
            <a:r>
              <a:rPr lang="ja-JP" altLang="en-US" sz="2000" dirty="0">
                <a:solidFill>
                  <a:srgbClr val="FF0000"/>
                </a:solidFill>
                <a:latin typeface="UD デジタル 教科書体 N-B" panose="02020700000000000000" pitchFamily="17" charset="-128"/>
                <a:ea typeface="UD デジタル 教科書体 N-B" panose="02020700000000000000" pitchFamily="17" charset="-128"/>
              </a:rPr>
              <a:t>支援者側</a:t>
            </a:r>
            <a:r>
              <a:rPr lang="ja-JP" altLang="en-US" sz="2000" dirty="0">
                <a:latin typeface="UD デジタル 教科書体 N-B" panose="02020700000000000000" pitchFamily="17" charset="-128"/>
                <a:ea typeface="UD デジタル 教科書体 N-B" panose="02020700000000000000" pitchFamily="17" charset="-128"/>
              </a:rPr>
              <a:t>に対する調査</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10" name="テキスト ボックス 9">
            <a:extLst>
              <a:ext uri="{FF2B5EF4-FFF2-40B4-BE49-F238E27FC236}">
                <a16:creationId xmlns:a16="http://schemas.microsoft.com/office/drawing/2014/main" id="{E590A041-024B-C2DB-0C3F-C4CE96B5F46F}"/>
              </a:ext>
            </a:extLst>
          </p:cNvPr>
          <p:cNvSpPr txBox="1"/>
          <p:nvPr/>
        </p:nvSpPr>
        <p:spPr>
          <a:xfrm>
            <a:off x="6187800" y="4647755"/>
            <a:ext cx="5877376" cy="415598"/>
          </a:xfrm>
          <a:prstGeom prst="rect">
            <a:avLst/>
          </a:prstGeom>
          <a:noFill/>
        </p:spPr>
        <p:txBody>
          <a:bodyPr wrap="square" rtlCol="0">
            <a:spAutoFit/>
          </a:bodyPr>
          <a:lstStyle/>
          <a:p>
            <a:pPr algn="ctr"/>
            <a:r>
              <a:rPr lang="ja-JP" altLang="en-US" sz="2000" dirty="0">
                <a:solidFill>
                  <a:srgbClr val="FF0000"/>
                </a:solidFill>
                <a:latin typeface="UD デジタル 教科書体 N-B" panose="02020700000000000000" pitchFamily="17" charset="-128"/>
                <a:ea typeface="UD デジタル 教科書体 N-B" panose="02020700000000000000" pitchFamily="17" charset="-128"/>
              </a:rPr>
              <a:t>要支援者側</a:t>
            </a:r>
            <a:r>
              <a:rPr lang="ja-JP" altLang="en-US" sz="2000" dirty="0">
                <a:latin typeface="UD デジタル 教科書体 N-B" panose="02020700000000000000" pitchFamily="17" charset="-128"/>
                <a:ea typeface="UD デジタル 教科書体 N-B" panose="02020700000000000000" pitchFamily="17" charset="-128"/>
              </a:rPr>
              <a:t>に対する調査</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11" name="正方形/長方形 10">
            <a:extLst>
              <a:ext uri="{FF2B5EF4-FFF2-40B4-BE49-F238E27FC236}">
                <a16:creationId xmlns:a16="http://schemas.microsoft.com/office/drawing/2014/main" id="{D4CEE7D2-210F-62A4-5FDD-C036EECF3F57}"/>
              </a:ext>
            </a:extLst>
          </p:cNvPr>
          <p:cNvSpPr/>
          <p:nvPr/>
        </p:nvSpPr>
        <p:spPr>
          <a:xfrm>
            <a:off x="1248032" y="2108079"/>
            <a:ext cx="4300152" cy="2273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8D44C10-FB04-BFC6-E908-25BC84262AE5}"/>
              </a:ext>
            </a:extLst>
          </p:cNvPr>
          <p:cNvSpPr/>
          <p:nvPr/>
        </p:nvSpPr>
        <p:spPr>
          <a:xfrm>
            <a:off x="7430529" y="2108079"/>
            <a:ext cx="4300152" cy="2767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18</a:t>
            </a:fld>
            <a:endParaRPr kumimoji="1" lang="ja-JP" altLang="en-US"/>
          </a:p>
        </p:txBody>
      </p:sp>
    </p:spTree>
    <p:extLst>
      <p:ext uri="{BB962C8B-B14F-4D97-AF65-F5344CB8AC3E}">
        <p14:creationId xmlns:p14="http://schemas.microsoft.com/office/powerpoint/2010/main" val="207164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a:t>
            </a:r>
            <a:r>
              <a:rPr lang="ja-JP" altLang="en-US" sz="3600" dirty="0">
                <a:solidFill>
                  <a:schemeClr val="bg2"/>
                </a:solidFill>
                <a:latin typeface="UD デジタル 教科書体 N-B" panose="02020700000000000000" pitchFamily="17" charset="-128"/>
                <a:ea typeface="UD デジタル 教科書体 N-B" panose="02020700000000000000" pitchFamily="17" charset="-128"/>
              </a:rPr>
              <a:t>・</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1077218"/>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a:t>
            </a:r>
            <a:r>
              <a:rPr lang="ja-JP" altLang="en-US" sz="3200" dirty="0">
                <a:latin typeface="UD デジタル 教科書体 N-B" panose="02020700000000000000" pitchFamily="17" charset="-128"/>
                <a:ea typeface="UD デジタル 教科書体 N-B" panose="02020700000000000000" pitchFamily="17" charset="-128"/>
              </a:rPr>
              <a:t>全く面識のない人による支援を信頼できるかどうか」についての評価方法</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9ACB129F-BBE3-54E1-8A57-3A6239313431}"/>
              </a:ext>
            </a:extLst>
          </p:cNvPr>
          <p:cNvSpPr txBox="1"/>
          <p:nvPr/>
        </p:nvSpPr>
        <p:spPr>
          <a:xfrm>
            <a:off x="707385" y="2151727"/>
            <a:ext cx="9679628" cy="2923877"/>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・詳細な評価方法を検討中</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3200" dirty="0">
              <a:latin typeface="UD デジタル 教科書体 N-B" panose="02020700000000000000" pitchFamily="17" charset="-128"/>
              <a:ea typeface="UD デジタル 教科書体 N-B" panose="02020700000000000000" pitchFamily="17" charset="-128"/>
            </a:endParaRPr>
          </a:p>
          <a:p>
            <a:r>
              <a:rPr kumimoji="1" lang="ja-JP" altLang="en-US" sz="3200" dirty="0">
                <a:latin typeface="UD デジタル 教科書体 N-B" panose="02020700000000000000" pitchFamily="17" charset="-128"/>
                <a:ea typeface="UD デジタル 教科書体 N-B" panose="02020700000000000000" pitchFamily="17" charset="-128"/>
              </a:rPr>
              <a:t>・</a:t>
            </a:r>
            <a:r>
              <a:rPr kumimoji="1" lang="ja-JP" altLang="en-US" sz="2800" dirty="0">
                <a:latin typeface="UD デジタル 教科書体 N-B" panose="02020700000000000000" pitchFamily="17" charset="-128"/>
                <a:ea typeface="UD デジタル 教科書体 N-B" panose="02020700000000000000" pitchFamily="17" charset="-128"/>
              </a:rPr>
              <a:t>提示されている情報だけで，この支援者に助けてもらいたいかどうかというアンケートを要支援者の立場からしてもらう．</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3200"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9090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AAD0D-7CD4-8786-7FFB-0E8EC2FA2528}"/>
              </a:ext>
            </a:extLst>
          </p:cNvPr>
          <p:cNvSpPr>
            <a:spLocks noGrp="1"/>
          </p:cNvSpPr>
          <p:nvPr>
            <p:ph type="title"/>
          </p:nvPr>
        </p:nvSpPr>
        <p:spPr/>
        <p:txBody>
          <a:bodyPr/>
          <a:lstStyle/>
          <a:p>
            <a:r>
              <a:rPr kumimoji="1" lang="ja-JP" altLang="en-US" dirty="0">
                <a:latin typeface="UD デジタル 教科書体 N-B" panose="02020700000000000000" pitchFamily="17" charset="-128"/>
                <a:ea typeface="UD デジタル 教科書体 N-B" panose="02020700000000000000" pitchFamily="17" charset="-128"/>
              </a:rPr>
              <a:t>目次</a:t>
            </a:r>
          </a:p>
        </p:txBody>
      </p:sp>
      <p:sp>
        <p:nvSpPr>
          <p:cNvPr id="3" name="コンテンツ プレースホルダー 2">
            <a:extLst>
              <a:ext uri="{FF2B5EF4-FFF2-40B4-BE49-F238E27FC236}">
                <a16:creationId xmlns:a16="http://schemas.microsoft.com/office/drawing/2014/main" id="{3C996437-7FAF-4D08-97CB-474FCA149B60}"/>
              </a:ext>
            </a:extLst>
          </p:cNvPr>
          <p:cNvSpPr>
            <a:spLocks noGrp="1"/>
          </p:cNvSpPr>
          <p:nvPr>
            <p:ph idx="1"/>
          </p:nvPr>
        </p:nvSpPr>
        <p:spPr/>
        <p:txBody>
          <a:bodyPr/>
          <a:lstStyle/>
          <a:p>
            <a:pPr marL="0" indent="0">
              <a:buNone/>
            </a:pPr>
            <a:r>
              <a:rPr lang="ja-JP" altLang="en-US" sz="4000" dirty="0">
                <a:latin typeface="UD デジタル 教科書体 N-B" panose="02020700000000000000" pitchFamily="17" charset="-128"/>
                <a:ea typeface="UD デジタル 教科書体 N-B" panose="02020700000000000000" pitchFamily="17" charset="-128"/>
              </a:rPr>
              <a:t>１．研究背景</a:t>
            </a:r>
            <a:endParaRPr lang="en-US" altLang="ja-JP" sz="4000" dirty="0">
              <a:latin typeface="UD デジタル 教科書体 N-B" panose="02020700000000000000" pitchFamily="17" charset="-128"/>
              <a:ea typeface="UD デジタル 教科書体 N-B" panose="02020700000000000000" pitchFamily="17" charset="-128"/>
            </a:endParaRPr>
          </a:p>
          <a:p>
            <a:pPr marL="0" indent="0">
              <a:buNone/>
            </a:pPr>
            <a:r>
              <a:rPr lang="ja-JP" altLang="en-US" sz="4000" dirty="0">
                <a:latin typeface="UD デジタル 教科書体 N-B" panose="02020700000000000000" pitchFamily="17" charset="-128"/>
                <a:ea typeface="UD デジタル 教科書体 N-B" panose="02020700000000000000" pitchFamily="17" charset="-128"/>
              </a:rPr>
              <a:t>２．研究目的</a:t>
            </a:r>
            <a:endParaRPr lang="en-US" altLang="ja-JP" sz="4000" dirty="0">
              <a:latin typeface="UD デジタル 教科書体 N-B" panose="02020700000000000000" pitchFamily="17" charset="-128"/>
              <a:ea typeface="UD デジタル 教科書体 N-B" panose="02020700000000000000" pitchFamily="17" charset="-128"/>
            </a:endParaRPr>
          </a:p>
          <a:p>
            <a:pPr marL="0" indent="0">
              <a:buNone/>
            </a:pPr>
            <a:r>
              <a:rPr kumimoji="1" lang="ja-JP" altLang="en-US" sz="4000" dirty="0">
                <a:latin typeface="UD デジタル 教科書体 N-B" panose="02020700000000000000" pitchFamily="17" charset="-128"/>
                <a:ea typeface="UD デジタル 教科書体 N-B" panose="02020700000000000000" pitchFamily="17" charset="-128"/>
              </a:rPr>
              <a:t>３．研究計画・</a:t>
            </a:r>
            <a:r>
              <a:rPr lang="ja-JP" altLang="en-US" sz="4000" dirty="0">
                <a:latin typeface="UD デジタル 教科書体 N-B" panose="02020700000000000000" pitchFamily="17" charset="-128"/>
                <a:ea typeface="UD デジタル 教科書体 N-B" panose="02020700000000000000" pitchFamily="17" charset="-128"/>
              </a:rPr>
              <a:t>進捗状況</a:t>
            </a:r>
            <a:endParaRPr lang="en-US" altLang="ja-JP" sz="4000" dirty="0">
              <a:latin typeface="UD デジタル 教科書体 N-B" panose="02020700000000000000" pitchFamily="17" charset="-128"/>
              <a:ea typeface="UD デジタル 教科書体 N-B" panose="02020700000000000000" pitchFamily="17" charset="-128"/>
            </a:endParaRPr>
          </a:p>
          <a:p>
            <a:pPr marL="0" indent="0">
              <a:buNone/>
            </a:pPr>
            <a:r>
              <a:rPr lang="ja-JP" altLang="en-US" sz="4000" dirty="0">
                <a:latin typeface="UD デジタル 教科書体 N-B" panose="02020700000000000000" pitchFamily="17" charset="-128"/>
                <a:ea typeface="UD デジタル 教科書体 N-B" panose="02020700000000000000" pitchFamily="17" charset="-128"/>
              </a:rPr>
              <a:t>４</a:t>
            </a:r>
            <a:r>
              <a:rPr kumimoji="1" lang="ja-JP" altLang="en-US" sz="4000" dirty="0">
                <a:latin typeface="UD デジタル 教科書体 N-B" panose="02020700000000000000" pitchFamily="17" charset="-128"/>
                <a:ea typeface="UD デジタル 教科書体 N-B" panose="02020700000000000000" pitchFamily="17" charset="-128"/>
              </a:rPr>
              <a:t>．今後</a:t>
            </a:r>
            <a:endParaRPr kumimoji="1" lang="en-US" altLang="ja-JP" sz="4000" dirty="0">
              <a:latin typeface="UD デジタル 教科書体 N-B" panose="02020700000000000000" pitchFamily="17" charset="-128"/>
              <a:ea typeface="UD デジタル 教科書体 N-B" panose="02020700000000000000" pitchFamily="17" charset="-128"/>
            </a:endParaRPr>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561B6A92-608D-C103-1522-F9C8FA524072}"/>
              </a:ext>
            </a:extLst>
          </p:cNvPr>
          <p:cNvSpPr>
            <a:spLocks noGrp="1"/>
          </p:cNvSpPr>
          <p:nvPr>
            <p:ph type="sldNum" sz="quarter" idx="12"/>
          </p:nvPr>
        </p:nvSpPr>
        <p:spPr/>
        <p:txBody>
          <a:bodyPr/>
          <a:lstStyle/>
          <a:p>
            <a:fld id="{B54E7156-B443-48FC-B78F-C26BC1A99D46}" type="slidenum">
              <a:rPr kumimoji="1" lang="ja-JP" altLang="en-US" smtClean="0"/>
              <a:t>2</a:t>
            </a:fld>
            <a:endParaRPr kumimoji="1" lang="ja-JP" altLang="en-US"/>
          </a:p>
        </p:txBody>
      </p:sp>
    </p:spTree>
    <p:extLst>
      <p:ext uri="{BB962C8B-B14F-4D97-AF65-F5344CB8AC3E}">
        <p14:creationId xmlns:p14="http://schemas.microsoft.com/office/powerpoint/2010/main" val="771034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a:t>
            </a:r>
            <a:r>
              <a:rPr lang="ja-JP" altLang="en-US" sz="3600" dirty="0">
                <a:solidFill>
                  <a:schemeClr val="bg2"/>
                </a:solidFill>
                <a:latin typeface="UD デジタル 教科書体 N-B" panose="02020700000000000000" pitchFamily="17" charset="-128"/>
                <a:ea typeface="UD デジタル 教科書体 N-B" panose="02020700000000000000" pitchFamily="17" charset="-128"/>
              </a:rPr>
              <a:t>・</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a:t>
            </a:r>
            <a:r>
              <a:rPr kumimoji="1" lang="en-US" altLang="ja-JP" sz="3200" dirty="0">
                <a:latin typeface="UD デジタル 教科書体 N-B" panose="02020700000000000000" pitchFamily="17" charset="-128"/>
                <a:ea typeface="UD デジタル 教科書体 N-B" panose="02020700000000000000" pitchFamily="17" charset="-128"/>
              </a:rPr>
              <a:t>GIS</a:t>
            </a:r>
            <a:r>
              <a:rPr kumimoji="1" lang="ja-JP" altLang="en-US" sz="3200" dirty="0">
                <a:latin typeface="UD デジタル 教科書体 N-B" panose="02020700000000000000" pitchFamily="17" charset="-128"/>
                <a:ea typeface="UD デジタル 教科書体 N-B" panose="02020700000000000000" pitchFamily="17" charset="-128"/>
              </a:rPr>
              <a:t>を使う理由，他の方法は？</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20</a:t>
            </a:fld>
            <a:endParaRPr kumimoji="1" lang="ja-JP" altLang="en-US"/>
          </a:p>
        </p:txBody>
      </p:sp>
      <p:sp>
        <p:nvSpPr>
          <p:cNvPr id="3" name="テキスト ボックス 2">
            <a:extLst>
              <a:ext uri="{FF2B5EF4-FFF2-40B4-BE49-F238E27FC236}">
                <a16:creationId xmlns:a16="http://schemas.microsoft.com/office/drawing/2014/main" id="{12DA6AE8-1F60-DB41-3D93-711247385E6E}"/>
              </a:ext>
            </a:extLst>
          </p:cNvPr>
          <p:cNvSpPr txBox="1"/>
          <p:nvPr/>
        </p:nvSpPr>
        <p:spPr>
          <a:xfrm>
            <a:off x="707385" y="2151727"/>
            <a:ext cx="9679628" cy="1384995"/>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・事例を参考にして研究を進めることができる</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・異なるプラットフォームへ引継ぎしやすい</a:t>
            </a:r>
            <a:endParaRPr lang="en-US" altLang="ja-JP" sz="2800"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79795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a:t>
            </a:r>
            <a:r>
              <a:rPr lang="ja-JP" altLang="en-US" sz="3600" dirty="0">
                <a:solidFill>
                  <a:schemeClr val="bg2"/>
                </a:solidFill>
                <a:latin typeface="UD デジタル 教科書体 N-B" panose="02020700000000000000" pitchFamily="17" charset="-128"/>
                <a:ea typeface="UD デジタル 教科書体 N-B" panose="02020700000000000000" pitchFamily="17" charset="-128"/>
              </a:rPr>
              <a:t>・</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補足：現状，</a:t>
            </a:r>
            <a:r>
              <a:rPr kumimoji="1" lang="en-US" altLang="ja-JP" sz="3200" dirty="0">
                <a:latin typeface="UD デジタル 教科書体 N-B" panose="02020700000000000000" pitchFamily="17" charset="-128"/>
                <a:ea typeface="UD デジタル 教科書体 N-B" panose="02020700000000000000" pitchFamily="17" charset="-128"/>
              </a:rPr>
              <a:t>GIS</a:t>
            </a:r>
            <a:r>
              <a:rPr kumimoji="1" lang="ja-JP" altLang="en-US" sz="3200" dirty="0">
                <a:latin typeface="UD デジタル 教科書体 N-B" panose="02020700000000000000" pitchFamily="17" charset="-128"/>
                <a:ea typeface="UD デジタル 教科書体 N-B" panose="02020700000000000000" pitchFamily="17" charset="-128"/>
              </a:rPr>
              <a:t>に使っているデータについて</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FA62E912-8918-92C4-9A32-16936BA6C229}"/>
              </a:ext>
            </a:extLst>
          </p:cNvPr>
          <p:cNvSpPr>
            <a:spLocks noGrp="1"/>
          </p:cNvSpPr>
          <p:nvPr>
            <p:ph type="sldNum" sz="quarter" idx="12"/>
          </p:nvPr>
        </p:nvSpPr>
        <p:spPr/>
        <p:txBody>
          <a:bodyPr/>
          <a:lstStyle/>
          <a:p>
            <a:fld id="{B54E7156-B443-48FC-B78F-C26BC1A99D46}" type="slidenum">
              <a:rPr kumimoji="1" lang="ja-JP" altLang="en-US" smtClean="0"/>
              <a:t>21</a:t>
            </a:fld>
            <a:endParaRPr kumimoji="1" lang="ja-JP" altLang="en-US"/>
          </a:p>
        </p:txBody>
      </p:sp>
      <p:sp>
        <p:nvSpPr>
          <p:cNvPr id="3" name="テキスト ボックス 2">
            <a:extLst>
              <a:ext uri="{FF2B5EF4-FFF2-40B4-BE49-F238E27FC236}">
                <a16:creationId xmlns:a16="http://schemas.microsoft.com/office/drawing/2014/main" id="{D9204215-FD6C-A4EF-00E8-0135DE4968C2}"/>
              </a:ext>
            </a:extLst>
          </p:cNvPr>
          <p:cNvSpPr txBox="1"/>
          <p:nvPr/>
        </p:nvSpPr>
        <p:spPr>
          <a:xfrm>
            <a:off x="707385" y="2151727"/>
            <a:ext cx="9679628" cy="2246769"/>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・指定避難場所・水害時避難場所の位置情報</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kumimoji="1" lang="ja-JP" altLang="en-US" sz="2800" dirty="0">
                <a:latin typeface="UD デジタル 教科書体 N-B" panose="02020700000000000000" pitchFamily="17" charset="-128"/>
                <a:ea typeface="UD デジタル 教科書体 N-B" panose="02020700000000000000" pitchFamily="17" charset="-128"/>
              </a:rPr>
              <a:t>・</a:t>
            </a:r>
            <a:r>
              <a:rPr lang="ja-JP" altLang="en-US" sz="2800" dirty="0">
                <a:latin typeface="UD デジタル 教科書体 N-B" panose="02020700000000000000" pitchFamily="17" charset="-128"/>
                <a:ea typeface="UD デジタル 教科書体 N-B" panose="02020700000000000000" pitchFamily="17" charset="-128"/>
              </a:rPr>
              <a:t>浸水想定区域</a:t>
            </a:r>
            <a:endParaRPr lang="en-US" altLang="ja-JP" sz="2800" dirty="0">
              <a:latin typeface="UD デジタル 教科書体 N-B" panose="02020700000000000000" pitchFamily="17" charset="-128"/>
              <a:ea typeface="UD デジタル 教科書体 N-B" panose="02020700000000000000" pitchFamily="17" charset="-128"/>
            </a:endParaRPr>
          </a:p>
          <a:p>
            <a:endParaRPr kumimoji="1"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・マップ（</a:t>
            </a:r>
            <a:r>
              <a:rPr lang="en-US" altLang="ja-JP" sz="2800" dirty="0">
                <a:latin typeface="UD デジタル 教科書体 N-B" panose="02020700000000000000" pitchFamily="17" charset="-128"/>
                <a:ea typeface="UD デジタル 教科書体 N-B" panose="02020700000000000000" pitchFamily="17" charset="-128"/>
              </a:rPr>
              <a:t>Google Map</a:t>
            </a:r>
            <a:r>
              <a:rPr lang="ja-JP" altLang="en-US" sz="2800" dirty="0">
                <a:latin typeface="UD デジタル 教科書体 N-B" panose="02020700000000000000" pitchFamily="17" charset="-128"/>
                <a:ea typeface="UD デジタル 教科書体 N-B" panose="02020700000000000000" pitchFamily="17" charset="-128"/>
              </a:rPr>
              <a:t>）</a:t>
            </a:r>
            <a:endParaRPr kumimoji="1" lang="en-US" altLang="ja-JP" sz="2800"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581328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a:t>
            </a:r>
            <a:r>
              <a:rPr lang="ja-JP" altLang="en-US" sz="3600" dirty="0">
                <a:solidFill>
                  <a:schemeClr val="bg2"/>
                </a:solidFill>
                <a:latin typeface="UD デジタル 教科書体 N-B" panose="02020700000000000000" pitchFamily="17" charset="-128"/>
                <a:ea typeface="UD デジタル 教科書体 N-B" panose="02020700000000000000" pitchFamily="17" charset="-128"/>
              </a:rPr>
              <a:t>・</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補足：理想のプロトタイプはどのようにして作ったか</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22</a:t>
            </a:fld>
            <a:endParaRPr kumimoji="1" lang="ja-JP" altLang="en-US"/>
          </a:p>
        </p:txBody>
      </p:sp>
      <p:pic>
        <p:nvPicPr>
          <p:cNvPr id="3" name="図 2">
            <a:extLst>
              <a:ext uri="{FF2B5EF4-FFF2-40B4-BE49-F238E27FC236}">
                <a16:creationId xmlns:a16="http://schemas.microsoft.com/office/drawing/2014/main" id="{372553E9-66A9-777C-AE34-604E3E848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202" y="3685366"/>
            <a:ext cx="3953048" cy="2807509"/>
          </a:xfrm>
          <a:prstGeom prst="rect">
            <a:avLst/>
          </a:prstGeom>
        </p:spPr>
      </p:pic>
      <p:sp>
        <p:nvSpPr>
          <p:cNvPr id="5" name="テキスト ボックス 4">
            <a:extLst>
              <a:ext uri="{FF2B5EF4-FFF2-40B4-BE49-F238E27FC236}">
                <a16:creationId xmlns:a16="http://schemas.microsoft.com/office/drawing/2014/main" id="{95A2C164-8F96-E3A5-D8F6-9093AC5BD027}"/>
              </a:ext>
            </a:extLst>
          </p:cNvPr>
          <p:cNvSpPr txBox="1"/>
          <p:nvPr/>
        </p:nvSpPr>
        <p:spPr>
          <a:xfrm>
            <a:off x="664522" y="1696258"/>
            <a:ext cx="5431477" cy="2062103"/>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・先行研究に記載されている，支援者に提供するべき情報について整理したものに基づいて作成した．</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pic>
        <p:nvPicPr>
          <p:cNvPr id="8" name="図 7">
            <a:extLst>
              <a:ext uri="{FF2B5EF4-FFF2-40B4-BE49-F238E27FC236}">
                <a16:creationId xmlns:a16="http://schemas.microsoft.com/office/drawing/2014/main" id="{AAF1210D-1AE4-FB58-58C6-1FD761C67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049" y="1696258"/>
            <a:ext cx="4135259" cy="4772255"/>
          </a:xfrm>
          <a:prstGeom prst="rect">
            <a:avLst/>
          </a:prstGeom>
        </p:spPr>
      </p:pic>
    </p:spTree>
    <p:extLst>
      <p:ext uri="{BB962C8B-B14F-4D97-AF65-F5344CB8AC3E}">
        <p14:creationId xmlns:p14="http://schemas.microsoft.com/office/powerpoint/2010/main" val="3564338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a:t>
            </a:r>
            <a:r>
              <a:rPr lang="ja-JP" altLang="en-US" sz="3600" dirty="0">
                <a:solidFill>
                  <a:schemeClr val="bg2"/>
                </a:solidFill>
                <a:latin typeface="UD デジタル 教科書体 N-B" panose="02020700000000000000" pitchFamily="17" charset="-128"/>
                <a:ea typeface="UD デジタル 教科書体 N-B" panose="02020700000000000000" pitchFamily="17" charset="-128"/>
              </a:rPr>
              <a:t>・</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補足：アンケート調査結果の整理方法</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51775907-6F5F-ECA5-A998-3CFD9EDE7081}"/>
              </a:ext>
            </a:extLst>
          </p:cNvPr>
          <p:cNvSpPr>
            <a:spLocks noGrp="1"/>
          </p:cNvSpPr>
          <p:nvPr>
            <p:ph type="sldNum" sz="quarter" idx="12"/>
          </p:nvPr>
        </p:nvSpPr>
        <p:spPr/>
        <p:txBody>
          <a:bodyPr/>
          <a:lstStyle/>
          <a:p>
            <a:fld id="{B54E7156-B443-48FC-B78F-C26BC1A99D46}" type="slidenum">
              <a:rPr kumimoji="1" lang="ja-JP" altLang="en-US" smtClean="0"/>
              <a:t>23</a:t>
            </a:fld>
            <a:endParaRPr kumimoji="1" lang="ja-JP" altLang="en-US"/>
          </a:p>
        </p:txBody>
      </p:sp>
      <p:pic>
        <p:nvPicPr>
          <p:cNvPr id="1026" name="Picture 2" descr="フォームの回答のグラフ。質問のタイトル: 地図１の要支援者を助けますか？。回答数: 16 件の回答。">
            <a:extLst>
              <a:ext uri="{FF2B5EF4-FFF2-40B4-BE49-F238E27FC236}">
                <a16:creationId xmlns:a16="http://schemas.microsoft.com/office/drawing/2014/main" id="{927E1A62-F5AC-EE29-641A-3995FFDB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35" y="1571625"/>
            <a:ext cx="5788464" cy="2435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フォームの回答のグラフ。質問のタイトル: 地図２の要支援者を助けますか？。回答数: 16 件の回答。">
            <a:extLst>
              <a:ext uri="{FF2B5EF4-FFF2-40B4-BE49-F238E27FC236}">
                <a16:creationId xmlns:a16="http://schemas.microsoft.com/office/drawing/2014/main" id="{5F5D4C92-B587-4551-FEBB-77F1B4656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35" y="4114793"/>
            <a:ext cx="5788464" cy="243522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F5191B43-3E84-DFF3-09B3-59829047E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0642" y="1403403"/>
            <a:ext cx="3772958" cy="2679607"/>
          </a:xfrm>
          <a:prstGeom prst="rect">
            <a:avLst/>
          </a:prstGeom>
        </p:spPr>
      </p:pic>
      <p:pic>
        <p:nvPicPr>
          <p:cNvPr id="8" name="図 7">
            <a:extLst>
              <a:ext uri="{FF2B5EF4-FFF2-40B4-BE49-F238E27FC236}">
                <a16:creationId xmlns:a16="http://schemas.microsoft.com/office/drawing/2014/main" id="{566E12EC-2210-4603-6145-31220049B4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642" y="4114793"/>
            <a:ext cx="3772958" cy="2679607"/>
          </a:xfrm>
          <a:prstGeom prst="rect">
            <a:avLst/>
          </a:prstGeom>
        </p:spPr>
      </p:pic>
      <p:sp>
        <p:nvSpPr>
          <p:cNvPr id="9" name="テキスト ボックス 8">
            <a:extLst>
              <a:ext uri="{FF2B5EF4-FFF2-40B4-BE49-F238E27FC236}">
                <a16:creationId xmlns:a16="http://schemas.microsoft.com/office/drawing/2014/main" id="{928F2261-EDDE-B077-F526-29F42E36B53D}"/>
              </a:ext>
            </a:extLst>
          </p:cNvPr>
          <p:cNvSpPr txBox="1"/>
          <p:nvPr/>
        </p:nvSpPr>
        <p:spPr>
          <a:xfrm>
            <a:off x="8483599" y="1643917"/>
            <a:ext cx="3708401" cy="2400657"/>
          </a:xfrm>
          <a:prstGeom prst="rect">
            <a:avLst/>
          </a:prstGeom>
          <a:noFill/>
        </p:spPr>
        <p:txBody>
          <a:bodyPr wrap="square" rtlCol="0">
            <a:spAutoFit/>
          </a:bodyPr>
          <a:lstStyle/>
          <a:p>
            <a:r>
              <a:rPr kumimoji="1" lang="en-US" altLang="ja-JP" sz="2500" dirty="0">
                <a:latin typeface="UD デジタル 教科書体 N-B" panose="02020700000000000000" pitchFamily="17" charset="-128"/>
                <a:ea typeface="UD デジタル 教科書体 N-B" panose="02020700000000000000" pitchFamily="17" charset="-128"/>
              </a:rPr>
              <a:t>[</a:t>
            </a:r>
            <a:r>
              <a:rPr kumimoji="1" lang="ja-JP" altLang="en-US" sz="2500" dirty="0">
                <a:latin typeface="UD デジタル 教科書体 N-B" panose="02020700000000000000" pitchFamily="17" charset="-128"/>
                <a:ea typeface="UD デジタル 教科書体 N-B" panose="02020700000000000000" pitchFamily="17" charset="-128"/>
              </a:rPr>
              <a:t>地図１の情報</a:t>
            </a:r>
            <a:r>
              <a:rPr kumimoji="1" lang="en-US" altLang="ja-JP" sz="2500" dirty="0">
                <a:latin typeface="UD デジタル 教科書体 N-B" panose="02020700000000000000" pitchFamily="17" charset="-128"/>
                <a:ea typeface="UD デジタル 教科書体 N-B" panose="02020700000000000000" pitchFamily="17" charset="-128"/>
              </a:rPr>
              <a:t>]</a:t>
            </a:r>
          </a:p>
          <a:p>
            <a:r>
              <a:rPr kumimoji="1" lang="ja-JP" altLang="en-US" sz="2500" dirty="0">
                <a:latin typeface="UD デジタル 教科書体 N-B" panose="02020700000000000000" pitchFamily="17" charset="-128"/>
                <a:ea typeface="UD デジタル 教科書体 N-B" panose="02020700000000000000" pitchFamily="17" charset="-128"/>
              </a:rPr>
              <a:t>・支援者・要支援者・避難所の位置情報</a:t>
            </a:r>
            <a:endParaRPr kumimoji="1" lang="en-US" altLang="ja-JP" sz="2500" dirty="0">
              <a:latin typeface="UD デジタル 教科書体 N-B" panose="02020700000000000000" pitchFamily="17" charset="-128"/>
              <a:ea typeface="UD デジタル 教科書体 N-B" panose="02020700000000000000" pitchFamily="17" charset="-128"/>
            </a:endParaRPr>
          </a:p>
          <a:p>
            <a:r>
              <a:rPr lang="ja-JP" altLang="en-US" sz="2500" dirty="0">
                <a:latin typeface="UD デジタル 教科書体 N-B" panose="02020700000000000000" pitchFamily="17" charset="-128"/>
                <a:ea typeface="UD デジタル 教科書体 N-B" panose="02020700000000000000" pitchFamily="17" charset="-128"/>
              </a:rPr>
              <a:t>・安全限界時間</a:t>
            </a:r>
            <a:endParaRPr lang="en-US" altLang="ja-JP" sz="2500" dirty="0">
              <a:latin typeface="UD デジタル 教科書体 N-B" panose="02020700000000000000" pitchFamily="17" charset="-128"/>
              <a:ea typeface="UD デジタル 教科書体 N-B" panose="02020700000000000000" pitchFamily="17" charset="-128"/>
            </a:endParaRPr>
          </a:p>
          <a:p>
            <a:r>
              <a:rPr kumimoji="1" lang="ja-JP" altLang="en-US" sz="2500" dirty="0">
                <a:latin typeface="UD デジタル 教科書体 N-B" panose="02020700000000000000" pitchFamily="17" charset="-128"/>
                <a:ea typeface="UD デジタル 教科書体 N-B" panose="02020700000000000000" pitchFamily="17" charset="-128"/>
              </a:rPr>
              <a:t>・浸水想定区域</a:t>
            </a:r>
            <a:endParaRPr kumimoji="1" lang="en-US" altLang="ja-JP" sz="2500" dirty="0">
              <a:latin typeface="UD デジタル 教科書体 N-B" panose="02020700000000000000" pitchFamily="17" charset="-128"/>
              <a:ea typeface="UD デジタル 教科書体 N-B" panose="02020700000000000000" pitchFamily="17" charset="-128"/>
            </a:endParaRPr>
          </a:p>
          <a:p>
            <a:r>
              <a:rPr lang="ja-JP" altLang="en-US" sz="2500" dirty="0">
                <a:latin typeface="UD デジタル 教科書体 N-B" panose="02020700000000000000" pitchFamily="17" charset="-128"/>
                <a:ea typeface="UD デジタル 教科書体 N-B" panose="02020700000000000000" pitchFamily="17" charset="-128"/>
              </a:rPr>
              <a:t>・マップ</a:t>
            </a:r>
            <a:r>
              <a:rPr lang="en-US" altLang="ja-JP" sz="2500" dirty="0">
                <a:latin typeface="UD デジタル 教科書体 N-B" panose="02020700000000000000" pitchFamily="17" charset="-128"/>
                <a:ea typeface="UD デジタル 教科書体 N-B" panose="02020700000000000000" pitchFamily="17" charset="-128"/>
              </a:rPr>
              <a:t>(Google Map)</a:t>
            </a:r>
            <a:endParaRPr kumimoji="1" lang="en-US" altLang="ja-JP" sz="2500" dirty="0">
              <a:latin typeface="UD デジタル 教科書体 N-B" panose="02020700000000000000" pitchFamily="17" charset="-128"/>
              <a:ea typeface="UD デジタル 教科書体 N-B" panose="02020700000000000000" pitchFamily="17" charset="-128"/>
            </a:endParaRPr>
          </a:p>
        </p:txBody>
      </p:sp>
      <p:sp>
        <p:nvSpPr>
          <p:cNvPr id="10" name="テキスト ボックス 9">
            <a:extLst>
              <a:ext uri="{FF2B5EF4-FFF2-40B4-BE49-F238E27FC236}">
                <a16:creationId xmlns:a16="http://schemas.microsoft.com/office/drawing/2014/main" id="{E22EB199-309B-D0EF-3D6C-2D68F8FF46C2}"/>
              </a:ext>
            </a:extLst>
          </p:cNvPr>
          <p:cNvSpPr txBox="1"/>
          <p:nvPr/>
        </p:nvSpPr>
        <p:spPr>
          <a:xfrm>
            <a:off x="8483599" y="4269868"/>
            <a:ext cx="3708401" cy="2015936"/>
          </a:xfrm>
          <a:prstGeom prst="rect">
            <a:avLst/>
          </a:prstGeom>
          <a:noFill/>
        </p:spPr>
        <p:txBody>
          <a:bodyPr wrap="square" rtlCol="0">
            <a:spAutoFit/>
          </a:bodyPr>
          <a:lstStyle/>
          <a:p>
            <a:r>
              <a:rPr kumimoji="1" lang="en-US" altLang="ja-JP" sz="2500" dirty="0">
                <a:latin typeface="UD デジタル 教科書体 N-B" panose="02020700000000000000" pitchFamily="17" charset="-128"/>
                <a:ea typeface="UD デジタル 教科書体 N-B" panose="02020700000000000000" pitchFamily="17" charset="-128"/>
              </a:rPr>
              <a:t>[</a:t>
            </a:r>
            <a:r>
              <a:rPr kumimoji="1" lang="ja-JP" altLang="en-US" sz="2500" dirty="0">
                <a:latin typeface="UD デジタル 教科書体 N-B" panose="02020700000000000000" pitchFamily="17" charset="-128"/>
                <a:ea typeface="UD デジタル 教科書体 N-B" panose="02020700000000000000" pitchFamily="17" charset="-128"/>
              </a:rPr>
              <a:t>地図２の情報</a:t>
            </a:r>
            <a:r>
              <a:rPr kumimoji="1" lang="en-US" altLang="ja-JP" sz="2500" dirty="0">
                <a:latin typeface="UD デジタル 教科書体 N-B" panose="02020700000000000000" pitchFamily="17" charset="-128"/>
                <a:ea typeface="UD デジタル 教科書体 N-B" panose="02020700000000000000" pitchFamily="17" charset="-128"/>
              </a:rPr>
              <a:t>]</a:t>
            </a:r>
          </a:p>
          <a:p>
            <a:r>
              <a:rPr lang="ja-JP" altLang="en-US" sz="2500" dirty="0">
                <a:latin typeface="UD デジタル 教科書体 N-B" panose="02020700000000000000" pitchFamily="17" charset="-128"/>
                <a:ea typeface="UD デジタル 教科書体 N-B" panose="02020700000000000000" pitchFamily="17" charset="-128"/>
              </a:rPr>
              <a:t>地図１に加えて</a:t>
            </a:r>
            <a:endParaRPr lang="en-US" altLang="ja-JP" sz="2500" dirty="0">
              <a:latin typeface="UD デジタル 教科書体 N-B" panose="02020700000000000000" pitchFamily="17" charset="-128"/>
              <a:ea typeface="UD デジタル 教科書体 N-B" panose="02020700000000000000" pitchFamily="17" charset="-128"/>
            </a:endParaRPr>
          </a:p>
          <a:p>
            <a:r>
              <a:rPr lang="ja-JP" altLang="en-US" sz="2500" dirty="0">
                <a:solidFill>
                  <a:srgbClr val="FF0000"/>
                </a:solidFill>
                <a:latin typeface="UD デジタル 教科書体 N-B" panose="02020700000000000000" pitchFamily="17" charset="-128"/>
                <a:ea typeface="UD デジタル 教科書体 N-B" panose="02020700000000000000" pitchFamily="17" charset="-128"/>
              </a:rPr>
              <a:t>・要支援者情報</a:t>
            </a:r>
            <a:endParaRPr lang="en-US" altLang="ja-JP" sz="25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2500" dirty="0">
                <a:solidFill>
                  <a:srgbClr val="FF0000"/>
                </a:solidFill>
                <a:latin typeface="UD デジタル 教科書体 N-B" panose="02020700000000000000" pitchFamily="17" charset="-128"/>
                <a:ea typeface="UD デジタル 教科書体 N-B" panose="02020700000000000000" pitchFamily="17" charset="-128"/>
              </a:rPr>
              <a:t>・避難経路・時間</a:t>
            </a:r>
            <a:endParaRPr lang="en-US" altLang="ja-JP" sz="25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2500" dirty="0">
                <a:latin typeface="UD デジタル 教科書体 N-B" panose="02020700000000000000" pitchFamily="17" charset="-128"/>
                <a:ea typeface="UD デジタル 教科書体 N-B" panose="02020700000000000000" pitchFamily="17" charset="-128"/>
              </a:rPr>
              <a:t>の２つの情報を追加</a:t>
            </a:r>
            <a:endParaRPr lang="en-US" altLang="ja-JP" sz="2500" dirty="0">
              <a:latin typeface="UD デジタル 教科書体 N-B" panose="02020700000000000000" pitchFamily="17" charset="-128"/>
              <a:ea typeface="UD デジタル 教科書体 N-B" panose="02020700000000000000" pitchFamily="17" charset="-128"/>
            </a:endParaRPr>
          </a:p>
        </p:txBody>
      </p:sp>
      <p:sp>
        <p:nvSpPr>
          <p:cNvPr id="11" name="テキスト ボックス 10">
            <a:extLst>
              <a:ext uri="{FF2B5EF4-FFF2-40B4-BE49-F238E27FC236}">
                <a16:creationId xmlns:a16="http://schemas.microsoft.com/office/drawing/2014/main" id="{F24026E9-3FAE-2299-D611-7F98CAC60A20}"/>
              </a:ext>
            </a:extLst>
          </p:cNvPr>
          <p:cNvSpPr txBox="1"/>
          <p:nvPr/>
        </p:nvSpPr>
        <p:spPr>
          <a:xfrm>
            <a:off x="307534" y="3683685"/>
            <a:ext cx="2685351" cy="323165"/>
          </a:xfrm>
          <a:prstGeom prst="rect">
            <a:avLst/>
          </a:prstGeom>
          <a:noFill/>
        </p:spPr>
        <p:txBody>
          <a:bodyPr wrap="none" rtlCol="0">
            <a:spAutoFit/>
          </a:bodyPr>
          <a:lstStyle/>
          <a:p>
            <a:r>
              <a:rPr kumimoji="1" lang="en-US" altLang="ja-JP" sz="1500" dirty="0">
                <a:latin typeface="UD デジタル 教科書体 N-B" panose="02020700000000000000" pitchFamily="17" charset="-128"/>
                <a:ea typeface="UD デジタル 教科書体 N-B" panose="02020700000000000000" pitchFamily="17" charset="-128"/>
              </a:rPr>
              <a:t>※</a:t>
            </a:r>
            <a:r>
              <a:rPr kumimoji="1" lang="ja-JP" altLang="en-US" sz="1500" dirty="0">
                <a:latin typeface="UD デジタル 教科書体 N-B" panose="02020700000000000000" pitchFamily="17" charset="-128"/>
                <a:ea typeface="UD デジタル 教科書体 N-B" panose="02020700000000000000" pitchFamily="17" charset="-128"/>
              </a:rPr>
              <a:t>最小限の情報を載せた地図</a:t>
            </a:r>
          </a:p>
        </p:txBody>
      </p:sp>
      <p:sp>
        <p:nvSpPr>
          <p:cNvPr id="12" name="テキスト ボックス 11">
            <a:extLst>
              <a:ext uri="{FF2B5EF4-FFF2-40B4-BE49-F238E27FC236}">
                <a16:creationId xmlns:a16="http://schemas.microsoft.com/office/drawing/2014/main" id="{52654706-B730-4B8B-E8B7-B51DC756BDC4}"/>
              </a:ext>
            </a:extLst>
          </p:cNvPr>
          <p:cNvSpPr txBox="1"/>
          <p:nvPr/>
        </p:nvSpPr>
        <p:spPr>
          <a:xfrm>
            <a:off x="307534" y="6258637"/>
            <a:ext cx="3839513" cy="323165"/>
          </a:xfrm>
          <a:prstGeom prst="rect">
            <a:avLst/>
          </a:prstGeom>
          <a:noFill/>
        </p:spPr>
        <p:txBody>
          <a:bodyPr wrap="none" rtlCol="0">
            <a:spAutoFit/>
          </a:bodyPr>
          <a:lstStyle/>
          <a:p>
            <a:r>
              <a:rPr kumimoji="1" lang="en-US" altLang="ja-JP" sz="1500" dirty="0">
                <a:latin typeface="UD デジタル 教科書体 N-B" panose="02020700000000000000" pitchFamily="17" charset="-128"/>
                <a:ea typeface="UD デジタル 教科書体 N-B" panose="02020700000000000000" pitchFamily="17" charset="-128"/>
              </a:rPr>
              <a:t>※</a:t>
            </a:r>
            <a:r>
              <a:rPr kumimoji="1" lang="ja-JP" altLang="en-US" sz="1500" dirty="0">
                <a:latin typeface="UD デジタル 教科書体 N-B" panose="02020700000000000000" pitchFamily="17" charset="-128"/>
                <a:ea typeface="UD デジタル 教科書体 N-B" panose="02020700000000000000" pitchFamily="17" charset="-128"/>
              </a:rPr>
              <a:t>最小と最大の中間に位置するような地図</a:t>
            </a:r>
          </a:p>
        </p:txBody>
      </p:sp>
    </p:spTree>
    <p:extLst>
      <p:ext uri="{BB962C8B-B14F-4D97-AF65-F5344CB8AC3E}">
        <p14:creationId xmlns:p14="http://schemas.microsoft.com/office/powerpoint/2010/main" val="3015180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a:t>
            </a:r>
            <a:r>
              <a:rPr lang="ja-JP" altLang="en-US" sz="3600" dirty="0">
                <a:solidFill>
                  <a:schemeClr val="bg2"/>
                </a:solidFill>
                <a:latin typeface="UD デジタル 教科書体 N-B" panose="02020700000000000000" pitchFamily="17" charset="-128"/>
                <a:ea typeface="UD デジタル 教科書体 N-B" panose="02020700000000000000" pitchFamily="17" charset="-128"/>
              </a:rPr>
              <a:t>・</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補足：共助するための情報の整理を行う理由</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FA62E912-8918-92C4-9A32-16936BA6C229}"/>
              </a:ext>
            </a:extLst>
          </p:cNvPr>
          <p:cNvSpPr>
            <a:spLocks noGrp="1"/>
          </p:cNvSpPr>
          <p:nvPr>
            <p:ph type="sldNum" sz="quarter" idx="12"/>
          </p:nvPr>
        </p:nvSpPr>
        <p:spPr/>
        <p:txBody>
          <a:bodyPr/>
          <a:lstStyle/>
          <a:p>
            <a:fld id="{B54E7156-B443-48FC-B78F-C26BC1A99D46}" type="slidenum">
              <a:rPr kumimoji="1" lang="ja-JP" altLang="en-US" smtClean="0"/>
              <a:t>24</a:t>
            </a:fld>
            <a:endParaRPr kumimoji="1" lang="ja-JP" altLang="en-US"/>
          </a:p>
        </p:txBody>
      </p:sp>
      <p:sp>
        <p:nvSpPr>
          <p:cNvPr id="5" name="テキスト ボックス 4">
            <a:extLst>
              <a:ext uri="{FF2B5EF4-FFF2-40B4-BE49-F238E27FC236}">
                <a16:creationId xmlns:a16="http://schemas.microsoft.com/office/drawing/2014/main" id="{319BA065-C0E0-F742-5627-C07153F4EA49}"/>
              </a:ext>
            </a:extLst>
          </p:cNvPr>
          <p:cNvSpPr txBox="1"/>
          <p:nvPr/>
        </p:nvSpPr>
        <p:spPr>
          <a:xfrm>
            <a:off x="707385" y="2151727"/>
            <a:ext cx="9679628"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・共助するための必要な情報が明確になっていない</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666155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a:t>
            </a:r>
            <a:r>
              <a:rPr lang="ja-JP" altLang="en-US" sz="3600" dirty="0">
                <a:solidFill>
                  <a:schemeClr val="bg2"/>
                </a:solidFill>
                <a:latin typeface="UD デジタル 教科書体 N-B" panose="02020700000000000000" pitchFamily="17" charset="-128"/>
                <a:ea typeface="UD デジタル 教科書体 N-B" panose="02020700000000000000" pitchFamily="17" charset="-128"/>
              </a:rPr>
              <a:t>・</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1077218"/>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補足：通信インフラが生きていても，豪雨のときって位置情報は正確にとらえられるの？</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25</a:t>
            </a:fld>
            <a:endParaRPr kumimoji="1" lang="ja-JP" altLang="en-US"/>
          </a:p>
        </p:txBody>
      </p:sp>
    </p:spTree>
    <p:extLst>
      <p:ext uri="{BB962C8B-B14F-4D97-AF65-F5344CB8AC3E}">
        <p14:creationId xmlns:p14="http://schemas.microsoft.com/office/powerpoint/2010/main" val="282017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lstStyle/>
          <a:p>
            <a:r>
              <a:rPr lang="ja-JP" altLang="en-US" dirty="0">
                <a:latin typeface="UD デジタル 教科書体 N-B" panose="02020700000000000000" pitchFamily="17" charset="-128"/>
                <a:ea typeface="UD デジタル 教科書体 N-B" panose="02020700000000000000" pitchFamily="17" charset="-128"/>
              </a:rPr>
              <a:t>主な災害対策</a:t>
            </a:r>
          </a:p>
        </p:txBody>
      </p:sp>
      <p:sp>
        <p:nvSpPr>
          <p:cNvPr id="2" name="楕円 1">
            <a:extLst>
              <a:ext uri="{FF2B5EF4-FFF2-40B4-BE49-F238E27FC236}">
                <a16:creationId xmlns:a16="http://schemas.microsoft.com/office/drawing/2014/main" id="{B30C6F4F-B578-7A50-85C4-BD4846958325}"/>
              </a:ext>
            </a:extLst>
          </p:cNvPr>
          <p:cNvSpPr/>
          <p:nvPr/>
        </p:nvSpPr>
        <p:spPr>
          <a:xfrm>
            <a:off x="4511892" y="1190002"/>
            <a:ext cx="2953728" cy="2953728"/>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5FAC1180-BA07-CE49-0DE2-AE7B57E51205}"/>
              </a:ext>
            </a:extLst>
          </p:cNvPr>
          <p:cNvSpPr/>
          <p:nvPr/>
        </p:nvSpPr>
        <p:spPr>
          <a:xfrm>
            <a:off x="3035028" y="3745090"/>
            <a:ext cx="2953728" cy="2953728"/>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9D6D155-8225-F42B-BED4-E7658CD9FB13}"/>
              </a:ext>
            </a:extLst>
          </p:cNvPr>
          <p:cNvSpPr/>
          <p:nvPr/>
        </p:nvSpPr>
        <p:spPr>
          <a:xfrm>
            <a:off x="5988756" y="3745090"/>
            <a:ext cx="2953728" cy="2953728"/>
          </a:xfrm>
          <a:prstGeom prst="ellipse">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75856FE-3978-7E0C-A435-A8FE20745BA2}"/>
              </a:ext>
            </a:extLst>
          </p:cNvPr>
          <p:cNvSpPr txBox="1"/>
          <p:nvPr/>
        </p:nvSpPr>
        <p:spPr>
          <a:xfrm>
            <a:off x="5383462" y="1622266"/>
            <a:ext cx="1210588" cy="707886"/>
          </a:xfrm>
          <a:prstGeom prst="rect">
            <a:avLst/>
          </a:prstGeom>
          <a:noFill/>
        </p:spPr>
        <p:txBody>
          <a:bodyPr wrap="none" rtlCol="0">
            <a:spAutoFit/>
          </a:bodyPr>
          <a:lstStyle/>
          <a:p>
            <a:r>
              <a:rPr kumimoji="1" lang="ja-JP" altLang="en-US" sz="4000" dirty="0">
                <a:latin typeface="UD デジタル 教科書体 N-B" panose="02020700000000000000" pitchFamily="17" charset="-128"/>
                <a:ea typeface="UD デジタル 教科書体 N-B" panose="02020700000000000000" pitchFamily="17" charset="-128"/>
              </a:rPr>
              <a:t>共助</a:t>
            </a:r>
          </a:p>
        </p:txBody>
      </p:sp>
      <p:sp>
        <p:nvSpPr>
          <p:cNvPr id="8" name="テキスト ボックス 7">
            <a:extLst>
              <a:ext uri="{FF2B5EF4-FFF2-40B4-BE49-F238E27FC236}">
                <a16:creationId xmlns:a16="http://schemas.microsoft.com/office/drawing/2014/main" id="{DECA7D99-34D8-5691-A83E-E6F1B27A879E}"/>
              </a:ext>
            </a:extLst>
          </p:cNvPr>
          <p:cNvSpPr txBox="1"/>
          <p:nvPr/>
        </p:nvSpPr>
        <p:spPr>
          <a:xfrm>
            <a:off x="3906598" y="4065204"/>
            <a:ext cx="1210588" cy="707886"/>
          </a:xfrm>
          <a:prstGeom prst="rect">
            <a:avLst/>
          </a:prstGeom>
          <a:noFill/>
        </p:spPr>
        <p:txBody>
          <a:bodyPr wrap="none" rtlCol="0">
            <a:spAutoFit/>
          </a:bodyPr>
          <a:lstStyle/>
          <a:p>
            <a:r>
              <a:rPr lang="ja-JP" altLang="en-US" sz="4000" dirty="0">
                <a:latin typeface="UD デジタル 教科書体 N-B" panose="02020700000000000000" pitchFamily="17" charset="-128"/>
                <a:ea typeface="UD デジタル 教科書体 N-B" panose="02020700000000000000" pitchFamily="17" charset="-128"/>
              </a:rPr>
              <a:t>自助</a:t>
            </a:r>
            <a:endParaRPr kumimoji="1" lang="ja-JP" altLang="en-US" sz="4000" dirty="0">
              <a:latin typeface="UD デジタル 教科書体 N-B" panose="02020700000000000000" pitchFamily="17" charset="-128"/>
              <a:ea typeface="UD デジタル 教科書体 N-B" panose="02020700000000000000" pitchFamily="17" charset="-128"/>
            </a:endParaRPr>
          </a:p>
        </p:txBody>
      </p:sp>
      <p:sp>
        <p:nvSpPr>
          <p:cNvPr id="9" name="テキスト ボックス 8">
            <a:extLst>
              <a:ext uri="{FF2B5EF4-FFF2-40B4-BE49-F238E27FC236}">
                <a16:creationId xmlns:a16="http://schemas.microsoft.com/office/drawing/2014/main" id="{EBEDBF56-F9C8-7684-D2D3-72E03E20C330}"/>
              </a:ext>
            </a:extLst>
          </p:cNvPr>
          <p:cNvSpPr txBox="1"/>
          <p:nvPr/>
        </p:nvSpPr>
        <p:spPr>
          <a:xfrm>
            <a:off x="6860326" y="4064334"/>
            <a:ext cx="1210588" cy="707886"/>
          </a:xfrm>
          <a:prstGeom prst="rect">
            <a:avLst/>
          </a:prstGeom>
          <a:noFill/>
        </p:spPr>
        <p:txBody>
          <a:bodyPr wrap="none" rtlCol="0">
            <a:spAutoFit/>
          </a:bodyPr>
          <a:lstStyle/>
          <a:p>
            <a:r>
              <a:rPr lang="ja-JP" altLang="en-US" sz="4000" dirty="0">
                <a:latin typeface="UD デジタル 教科書体 N-B" panose="02020700000000000000" pitchFamily="17" charset="-128"/>
                <a:ea typeface="UD デジタル 教科書体 N-B" panose="02020700000000000000" pitchFamily="17" charset="-128"/>
              </a:rPr>
              <a:t>公助</a:t>
            </a:r>
            <a:endParaRPr kumimoji="1" lang="ja-JP" altLang="en-US" sz="4000" dirty="0">
              <a:latin typeface="UD デジタル 教科書体 N-B" panose="02020700000000000000" pitchFamily="17" charset="-128"/>
              <a:ea typeface="UD デジタル 教科書体 N-B" panose="02020700000000000000" pitchFamily="17" charset="-128"/>
            </a:endParaRPr>
          </a:p>
        </p:txBody>
      </p:sp>
      <p:sp>
        <p:nvSpPr>
          <p:cNvPr id="11" name="テキスト ボックス 10">
            <a:extLst>
              <a:ext uri="{FF2B5EF4-FFF2-40B4-BE49-F238E27FC236}">
                <a16:creationId xmlns:a16="http://schemas.microsoft.com/office/drawing/2014/main" id="{C74FD1FC-5C72-4A22-BE3C-39EF430C0320}"/>
              </a:ext>
            </a:extLst>
          </p:cNvPr>
          <p:cNvSpPr txBox="1"/>
          <p:nvPr/>
        </p:nvSpPr>
        <p:spPr>
          <a:xfrm>
            <a:off x="3328904" y="4824546"/>
            <a:ext cx="2365976" cy="1323439"/>
          </a:xfrm>
          <a:prstGeom prst="rect">
            <a:avLst/>
          </a:prstGeom>
          <a:noFill/>
        </p:spPr>
        <p:txBody>
          <a:bodyPr wrap="square" rtlCol="0">
            <a:spAutoFit/>
          </a:bodyPr>
          <a:lstStyle/>
          <a:p>
            <a:r>
              <a:rPr lang="ja-JP" altLang="en-US" sz="2000" dirty="0">
                <a:latin typeface="UD デジタル 教科書体 N-B" panose="02020700000000000000" pitchFamily="17" charset="-128"/>
                <a:ea typeface="UD デジタル 教科書体 N-B" panose="02020700000000000000" pitchFamily="17" charset="-128"/>
              </a:rPr>
              <a:t>・一人一人が十分な知識及び資源を備え，緊急時に適切に行動すること．</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12" name="テキスト ボックス 11">
            <a:extLst>
              <a:ext uri="{FF2B5EF4-FFF2-40B4-BE49-F238E27FC236}">
                <a16:creationId xmlns:a16="http://schemas.microsoft.com/office/drawing/2014/main" id="{7D91145B-CDAB-0E45-F6F3-7BB6E80C0E91}"/>
              </a:ext>
            </a:extLst>
          </p:cNvPr>
          <p:cNvSpPr txBox="1"/>
          <p:nvPr/>
        </p:nvSpPr>
        <p:spPr>
          <a:xfrm>
            <a:off x="6282632" y="4824545"/>
            <a:ext cx="2365976" cy="1323439"/>
          </a:xfrm>
          <a:prstGeom prst="rect">
            <a:avLst/>
          </a:prstGeom>
          <a:noFill/>
        </p:spPr>
        <p:txBody>
          <a:bodyPr wrap="square" rtlCol="0">
            <a:spAutoFit/>
          </a:bodyPr>
          <a:lstStyle/>
          <a:p>
            <a:r>
              <a:rPr lang="ja-JP" altLang="en-US" sz="2000" dirty="0">
                <a:latin typeface="UD デジタル 教科書体 N-B" panose="02020700000000000000" pitchFamily="17" charset="-128"/>
                <a:ea typeface="UD デジタル 教科書体 N-B" panose="02020700000000000000" pitchFamily="17" charset="-128"/>
              </a:rPr>
              <a:t>・国や地方公共団</a:t>
            </a:r>
            <a:endParaRPr lang="en-US" altLang="ja-JP" sz="2000" dirty="0">
              <a:latin typeface="UD デジタル 教科書体 N-B" panose="02020700000000000000" pitchFamily="17" charset="-128"/>
              <a:ea typeface="UD デジタル 教科書体 N-B" panose="02020700000000000000" pitchFamily="17" charset="-128"/>
            </a:endParaRPr>
          </a:p>
          <a:p>
            <a:r>
              <a:rPr lang="ja-JP" altLang="en-US" sz="2000" dirty="0">
                <a:latin typeface="UD デジタル 教科書体 N-B" panose="02020700000000000000" pitchFamily="17" charset="-128"/>
                <a:ea typeface="UD デジタル 教科書体 N-B" panose="02020700000000000000" pitchFamily="17" charset="-128"/>
              </a:rPr>
              <a:t>体による災害被災者への迅速な公的支援を行うこと．</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13" name="テキスト ボックス 12">
            <a:extLst>
              <a:ext uri="{FF2B5EF4-FFF2-40B4-BE49-F238E27FC236}">
                <a16:creationId xmlns:a16="http://schemas.microsoft.com/office/drawing/2014/main" id="{677EC50B-78E5-80AC-204D-3A2252D08EB2}"/>
              </a:ext>
            </a:extLst>
          </p:cNvPr>
          <p:cNvSpPr txBox="1"/>
          <p:nvPr/>
        </p:nvSpPr>
        <p:spPr>
          <a:xfrm>
            <a:off x="4805768" y="2460400"/>
            <a:ext cx="2365976" cy="1015663"/>
          </a:xfrm>
          <a:prstGeom prst="rect">
            <a:avLst/>
          </a:prstGeom>
          <a:noFill/>
        </p:spPr>
        <p:txBody>
          <a:bodyPr wrap="square" rtlCol="0">
            <a:spAutoFit/>
          </a:bodyPr>
          <a:lstStyle/>
          <a:p>
            <a:r>
              <a:rPr lang="ja-JP" altLang="en-US" sz="2000" dirty="0">
                <a:latin typeface="UD デジタル 教科書体 N-B" panose="02020700000000000000" pitchFamily="17" charset="-128"/>
                <a:ea typeface="UD デジタル 教科書体 N-B" panose="02020700000000000000" pitchFamily="17" charset="-128"/>
              </a:rPr>
              <a:t>・地域や身近にいる人々が協力して助け合うこと．</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14" name="楕円 13">
            <a:extLst>
              <a:ext uri="{FF2B5EF4-FFF2-40B4-BE49-F238E27FC236}">
                <a16:creationId xmlns:a16="http://schemas.microsoft.com/office/drawing/2014/main" id="{D258E78E-4E25-E722-1C6F-A29299A29D87}"/>
              </a:ext>
            </a:extLst>
          </p:cNvPr>
          <p:cNvSpPr/>
          <p:nvPr/>
        </p:nvSpPr>
        <p:spPr>
          <a:xfrm>
            <a:off x="4511892" y="1183036"/>
            <a:ext cx="2953728" cy="2953728"/>
          </a:xfrm>
          <a:prstGeom prst="ellipse">
            <a:avLst/>
          </a:prstGeom>
          <a:no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スライド番号プレースホルダー 14">
            <a:extLst>
              <a:ext uri="{FF2B5EF4-FFF2-40B4-BE49-F238E27FC236}">
                <a16:creationId xmlns:a16="http://schemas.microsoft.com/office/drawing/2014/main" id="{50DD7B75-731A-0DF3-49AB-73DFA7700877}"/>
              </a:ext>
            </a:extLst>
          </p:cNvPr>
          <p:cNvSpPr>
            <a:spLocks noGrp="1"/>
          </p:cNvSpPr>
          <p:nvPr>
            <p:ph type="sldNum" sz="quarter" idx="12"/>
          </p:nvPr>
        </p:nvSpPr>
        <p:spPr/>
        <p:txBody>
          <a:bodyPr/>
          <a:lstStyle/>
          <a:p>
            <a:fld id="{B54E7156-B443-48FC-B78F-C26BC1A99D46}" type="slidenum">
              <a:rPr kumimoji="1" lang="ja-JP" altLang="en-US" smtClean="0"/>
              <a:t>3</a:t>
            </a:fld>
            <a:endParaRPr kumimoji="1" lang="ja-JP" altLang="en-US"/>
          </a:p>
        </p:txBody>
      </p:sp>
    </p:spTree>
    <p:extLst>
      <p:ext uri="{BB962C8B-B14F-4D97-AF65-F5344CB8AC3E}">
        <p14:creationId xmlns:p14="http://schemas.microsoft.com/office/powerpoint/2010/main" val="333004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noAutofit/>
          </a:bodyPr>
          <a:lstStyle/>
          <a:p>
            <a:r>
              <a:rPr lang="ja-JP" altLang="en-US" sz="4000" dirty="0">
                <a:latin typeface="UD デジタル 教科書体 N-B" panose="02020700000000000000" pitchFamily="17" charset="-128"/>
                <a:ea typeface="UD デジタル 教科書体 N-B" panose="02020700000000000000" pitchFamily="17" charset="-128"/>
              </a:rPr>
              <a:t>能登半島地震での共助による防災活動の事例</a:t>
            </a:r>
          </a:p>
        </p:txBody>
      </p:sp>
      <p:pic>
        <p:nvPicPr>
          <p:cNvPr id="10" name="図 9">
            <a:extLst>
              <a:ext uri="{FF2B5EF4-FFF2-40B4-BE49-F238E27FC236}">
                <a16:creationId xmlns:a16="http://schemas.microsoft.com/office/drawing/2014/main" id="{2B75239C-5374-1375-3CD0-9B289D718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5352458" cy="4017026"/>
          </a:xfrm>
          <a:prstGeom prst="rect">
            <a:avLst/>
          </a:prstGeom>
        </p:spPr>
      </p:pic>
      <p:pic>
        <p:nvPicPr>
          <p:cNvPr id="12" name="図 11">
            <a:extLst>
              <a:ext uri="{FF2B5EF4-FFF2-40B4-BE49-F238E27FC236}">
                <a16:creationId xmlns:a16="http://schemas.microsoft.com/office/drawing/2014/main" id="{0E771D61-7397-637F-0EF2-2445FFD21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460" y="1690688"/>
            <a:ext cx="3862228" cy="4017026"/>
          </a:xfrm>
          <a:prstGeom prst="rect">
            <a:avLst/>
          </a:prstGeom>
        </p:spPr>
      </p:pic>
      <p:sp>
        <p:nvSpPr>
          <p:cNvPr id="13" name="テキスト ボックス 12">
            <a:extLst>
              <a:ext uri="{FF2B5EF4-FFF2-40B4-BE49-F238E27FC236}">
                <a16:creationId xmlns:a16="http://schemas.microsoft.com/office/drawing/2014/main" id="{2B09EF74-56CC-0A4B-AD8C-E8524953148C}"/>
              </a:ext>
            </a:extLst>
          </p:cNvPr>
          <p:cNvSpPr txBox="1"/>
          <p:nvPr/>
        </p:nvSpPr>
        <p:spPr>
          <a:xfrm>
            <a:off x="838199" y="5726326"/>
            <a:ext cx="5476104" cy="369332"/>
          </a:xfrm>
          <a:prstGeom prst="rect">
            <a:avLst/>
          </a:prstGeom>
          <a:noFill/>
        </p:spPr>
        <p:txBody>
          <a:bodyPr wrap="squar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rPr>
              <a:t>珠洲市</a:t>
            </a:r>
            <a:r>
              <a:rPr lang="ja-JP" altLang="en-US" b="0" i="0" dirty="0">
                <a:effectLst/>
                <a:latin typeface="UD デジタル 教科書体 N-B" panose="02020700000000000000" pitchFamily="17" charset="-128"/>
                <a:ea typeface="UD デジタル 教科書体 N-B" panose="02020700000000000000" pitchFamily="17" charset="-128"/>
              </a:rPr>
              <a:t>三崎町寺家下出地区の住民が避難した集会場</a:t>
            </a:r>
            <a:endParaRPr kumimoji="1" lang="ja-JP" altLang="en-US" dirty="0">
              <a:latin typeface="UD デジタル 教科書体 N-B" panose="02020700000000000000" pitchFamily="17" charset="-128"/>
              <a:ea typeface="UD デジタル 教科書体 N-B" panose="02020700000000000000" pitchFamily="17" charset="-128"/>
            </a:endParaRPr>
          </a:p>
        </p:txBody>
      </p:sp>
      <p:sp>
        <p:nvSpPr>
          <p:cNvPr id="14" name="テキスト ボックス 13">
            <a:extLst>
              <a:ext uri="{FF2B5EF4-FFF2-40B4-BE49-F238E27FC236}">
                <a16:creationId xmlns:a16="http://schemas.microsoft.com/office/drawing/2014/main" id="{92D00910-0920-D6E0-EB23-8FE32BEAF7AD}"/>
              </a:ext>
            </a:extLst>
          </p:cNvPr>
          <p:cNvSpPr txBox="1"/>
          <p:nvPr/>
        </p:nvSpPr>
        <p:spPr>
          <a:xfrm>
            <a:off x="7050459" y="5726326"/>
            <a:ext cx="3912353" cy="646331"/>
          </a:xfrm>
          <a:prstGeom prst="rect">
            <a:avLst/>
          </a:prstGeom>
          <a:noFill/>
        </p:spPr>
        <p:txBody>
          <a:bodyPr wrap="square" rtlCol="0">
            <a:spAutoFit/>
          </a:bodyPr>
          <a:lstStyle/>
          <a:p>
            <a:r>
              <a:rPr lang="ja-JP" altLang="en-US" dirty="0">
                <a:latin typeface="UD デジタル 教科書体 N-B" panose="02020700000000000000" pitchFamily="17" charset="-128"/>
                <a:ea typeface="UD デジタル 教科書体 N-B" panose="02020700000000000000" pitchFamily="17" charset="-128"/>
              </a:rPr>
              <a:t>珠洲市</a:t>
            </a:r>
            <a:r>
              <a:rPr lang="ja-JP" altLang="en-US" b="0" i="0" dirty="0">
                <a:effectLst/>
                <a:latin typeface="UD デジタル 教科書体 N-B" panose="02020700000000000000" pitchFamily="17" charset="-128"/>
                <a:ea typeface="UD デジタル 教科書体 N-B" panose="02020700000000000000" pitchFamily="17" charset="-128"/>
              </a:rPr>
              <a:t>三崎町寺家下出地区の住民が利用した避難路</a:t>
            </a:r>
            <a:endParaRPr kumimoji="1" lang="ja-JP" altLang="en-US"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2CA077C3-1CD9-80D7-C1F8-C7CDF1C922C4}"/>
              </a:ext>
            </a:extLst>
          </p:cNvPr>
          <p:cNvSpPr>
            <a:spLocks noGrp="1"/>
          </p:cNvSpPr>
          <p:nvPr>
            <p:ph type="sldNum" sz="quarter" idx="12"/>
          </p:nvPr>
        </p:nvSpPr>
        <p:spPr/>
        <p:txBody>
          <a:bodyPr/>
          <a:lstStyle/>
          <a:p>
            <a:fld id="{B54E7156-B443-48FC-B78F-C26BC1A99D46}" type="slidenum">
              <a:rPr kumimoji="1" lang="ja-JP" altLang="en-US" smtClean="0"/>
              <a:t>4</a:t>
            </a:fld>
            <a:endParaRPr kumimoji="1" lang="ja-JP" altLang="en-US"/>
          </a:p>
        </p:txBody>
      </p:sp>
      <p:sp>
        <p:nvSpPr>
          <p:cNvPr id="3" name="テキスト ボックス 2">
            <a:extLst>
              <a:ext uri="{FF2B5EF4-FFF2-40B4-BE49-F238E27FC236}">
                <a16:creationId xmlns:a16="http://schemas.microsoft.com/office/drawing/2014/main" id="{0FF1B504-9F7B-5904-CE83-25CB65795C62}"/>
              </a:ext>
            </a:extLst>
          </p:cNvPr>
          <p:cNvSpPr txBox="1"/>
          <p:nvPr/>
        </p:nvSpPr>
        <p:spPr>
          <a:xfrm>
            <a:off x="0" y="6606550"/>
            <a:ext cx="5476104" cy="261610"/>
          </a:xfrm>
          <a:prstGeom prst="rect">
            <a:avLst/>
          </a:prstGeom>
          <a:noFill/>
        </p:spPr>
        <p:txBody>
          <a:bodyPr wrap="square" rtlCol="0">
            <a:spAutoFit/>
          </a:bodyPr>
          <a:lstStyle/>
          <a:p>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出典</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特集② 能登半島地震でのコミュニティの共助による防災活動</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811595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日本の公助による取り組み</a:t>
            </a:r>
          </a:p>
        </p:txBody>
      </p:sp>
      <p:pic>
        <p:nvPicPr>
          <p:cNvPr id="3" name="図 2">
            <a:extLst>
              <a:ext uri="{FF2B5EF4-FFF2-40B4-BE49-F238E27FC236}">
                <a16:creationId xmlns:a16="http://schemas.microsoft.com/office/drawing/2014/main" id="{75EF0E0B-55C5-E474-DD40-2D3DAF86E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374" y="1690688"/>
            <a:ext cx="9269252" cy="4802327"/>
          </a:xfrm>
          <a:prstGeom prst="rect">
            <a:avLst/>
          </a:prstGeom>
        </p:spPr>
      </p:pic>
      <p:cxnSp>
        <p:nvCxnSpPr>
          <p:cNvPr id="7" name="直線矢印コネクタ 6">
            <a:extLst>
              <a:ext uri="{FF2B5EF4-FFF2-40B4-BE49-F238E27FC236}">
                <a16:creationId xmlns:a16="http://schemas.microsoft.com/office/drawing/2014/main" id="{836D23BA-523B-7F22-790A-98936A9D2396}"/>
              </a:ext>
            </a:extLst>
          </p:cNvPr>
          <p:cNvCxnSpPr>
            <a:cxnSpLocks/>
          </p:cNvCxnSpPr>
          <p:nvPr/>
        </p:nvCxnSpPr>
        <p:spPr>
          <a:xfrm>
            <a:off x="4447819" y="3691467"/>
            <a:ext cx="0" cy="33265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F17C97-3920-B0E4-27E1-07C47B8E6CCF}"/>
              </a:ext>
            </a:extLst>
          </p:cNvPr>
          <p:cNvCxnSpPr>
            <a:cxnSpLocks/>
          </p:cNvCxnSpPr>
          <p:nvPr/>
        </p:nvCxnSpPr>
        <p:spPr>
          <a:xfrm flipH="1">
            <a:off x="4538133" y="3857792"/>
            <a:ext cx="4171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C971615-627C-9B75-27AF-974D4A6E2690}"/>
              </a:ext>
            </a:extLst>
          </p:cNvPr>
          <p:cNvSpPr txBox="1"/>
          <p:nvPr/>
        </p:nvSpPr>
        <p:spPr>
          <a:xfrm>
            <a:off x="8709378" y="3291357"/>
            <a:ext cx="1210588" cy="400110"/>
          </a:xfrm>
          <a:prstGeom prst="rect">
            <a:avLst/>
          </a:prstGeom>
          <a:noFill/>
        </p:spPr>
        <p:txBody>
          <a:bodyPr wrap="none" rtlCol="0">
            <a:spAutoFit/>
          </a:bodyPr>
          <a:lstStyle/>
          <a:p>
            <a:r>
              <a:rPr kumimoji="1" lang="ja-JP" altLang="en-US" sz="2000" dirty="0">
                <a:solidFill>
                  <a:srgbClr val="FF0000"/>
                </a:solidFill>
                <a:latin typeface="UD デジタル 教科書体 N-B" panose="02020700000000000000" pitchFamily="17" charset="-128"/>
                <a:ea typeface="UD デジタル 教科書体 N-B" panose="02020700000000000000" pitchFamily="17" charset="-128"/>
              </a:rPr>
              <a:t>１８万件</a:t>
            </a:r>
          </a:p>
        </p:txBody>
      </p:sp>
      <p:cxnSp>
        <p:nvCxnSpPr>
          <p:cNvPr id="20" name="直線矢印コネクタ 19">
            <a:extLst>
              <a:ext uri="{FF2B5EF4-FFF2-40B4-BE49-F238E27FC236}">
                <a16:creationId xmlns:a16="http://schemas.microsoft.com/office/drawing/2014/main" id="{0EF9E86A-05BF-032C-B049-804F7B63B018}"/>
              </a:ext>
            </a:extLst>
          </p:cNvPr>
          <p:cNvCxnSpPr>
            <a:cxnSpLocks/>
          </p:cNvCxnSpPr>
          <p:nvPr/>
        </p:nvCxnSpPr>
        <p:spPr>
          <a:xfrm>
            <a:off x="5864574" y="3262489"/>
            <a:ext cx="0" cy="42897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D15582C-3D63-6124-7B98-4BCBD5663147}"/>
              </a:ext>
            </a:extLst>
          </p:cNvPr>
          <p:cNvCxnSpPr>
            <a:cxnSpLocks/>
          </p:cNvCxnSpPr>
          <p:nvPr/>
        </p:nvCxnSpPr>
        <p:spPr>
          <a:xfrm flipH="1">
            <a:off x="5951924" y="3476978"/>
            <a:ext cx="27574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7F0C411-EC3B-32FC-1B43-57AB2363BAF0}"/>
              </a:ext>
            </a:extLst>
          </p:cNvPr>
          <p:cNvSpPr txBox="1"/>
          <p:nvPr/>
        </p:nvSpPr>
        <p:spPr>
          <a:xfrm>
            <a:off x="8709378" y="3657737"/>
            <a:ext cx="1210588" cy="400110"/>
          </a:xfrm>
          <a:prstGeom prst="rect">
            <a:avLst/>
          </a:prstGeom>
          <a:noFill/>
        </p:spPr>
        <p:txBody>
          <a:bodyPr wrap="none" rtlCol="0">
            <a:spAutoFit/>
          </a:bodyPr>
          <a:lstStyle/>
          <a:p>
            <a:r>
              <a:rPr kumimoji="1" lang="ja-JP" altLang="en-US" sz="2000" dirty="0">
                <a:solidFill>
                  <a:srgbClr val="FF0000"/>
                </a:solidFill>
                <a:latin typeface="UD デジタル 教科書体 N-B" panose="02020700000000000000" pitchFamily="17" charset="-128"/>
                <a:ea typeface="UD デジタル 教科書体 N-B" panose="02020700000000000000" pitchFamily="17" charset="-128"/>
              </a:rPr>
              <a:t>１２万件</a:t>
            </a:r>
          </a:p>
        </p:txBody>
      </p:sp>
      <p:sp>
        <p:nvSpPr>
          <p:cNvPr id="30" name="吹き出し: 角を丸めた四角形 29">
            <a:extLst>
              <a:ext uri="{FF2B5EF4-FFF2-40B4-BE49-F238E27FC236}">
                <a16:creationId xmlns:a16="http://schemas.microsoft.com/office/drawing/2014/main" id="{2A5BA859-B7A3-4D54-6886-C998842AB0A9}"/>
              </a:ext>
            </a:extLst>
          </p:cNvPr>
          <p:cNvSpPr/>
          <p:nvPr/>
        </p:nvSpPr>
        <p:spPr>
          <a:xfrm>
            <a:off x="5864574" y="2191656"/>
            <a:ext cx="3210616" cy="428976"/>
          </a:xfrm>
          <a:prstGeom prst="wedgeRoundRectCallout">
            <a:avLst>
              <a:gd name="adj1" fmla="val -73176"/>
              <a:gd name="adj2" fmla="val 25053"/>
              <a:gd name="adj3" fmla="val 1666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77E0395-62D0-0C5E-EAB6-35C1E70E7A8C}"/>
              </a:ext>
            </a:extLst>
          </p:cNvPr>
          <p:cNvSpPr txBox="1"/>
          <p:nvPr/>
        </p:nvSpPr>
        <p:spPr>
          <a:xfrm>
            <a:off x="6031026" y="2177302"/>
            <a:ext cx="2877711" cy="553998"/>
          </a:xfrm>
          <a:prstGeom prst="rect">
            <a:avLst/>
          </a:prstGeom>
          <a:noFill/>
        </p:spPr>
        <p:txBody>
          <a:bodyPr wrap="none" rtlCol="0">
            <a:spAutoFit/>
          </a:bodyPr>
          <a:lstStyle/>
          <a:p>
            <a:r>
              <a:rPr lang="ja-JP" altLang="en-US" sz="3000" dirty="0">
                <a:solidFill>
                  <a:srgbClr val="FF0000"/>
                </a:solidFill>
                <a:latin typeface="UD デジタル 教科書体 N-B" panose="02020700000000000000" pitchFamily="17" charset="-128"/>
                <a:ea typeface="UD デジタル 教科書体 N-B" panose="02020700000000000000" pitchFamily="17" charset="-128"/>
              </a:rPr>
              <a:t>約２９０</a:t>
            </a:r>
            <a:r>
              <a:rPr kumimoji="1" lang="ja-JP" altLang="en-US" sz="3000" dirty="0">
                <a:solidFill>
                  <a:srgbClr val="FF0000"/>
                </a:solidFill>
                <a:latin typeface="UD デジタル 教科書体 N-B" panose="02020700000000000000" pitchFamily="17" charset="-128"/>
                <a:ea typeface="UD デジタル 教科書体 N-B" panose="02020700000000000000" pitchFamily="17" charset="-128"/>
              </a:rPr>
              <a:t>万件中</a:t>
            </a:r>
          </a:p>
        </p:txBody>
      </p:sp>
      <p:sp>
        <p:nvSpPr>
          <p:cNvPr id="32" name="スライド番号プレースホルダー 31">
            <a:extLst>
              <a:ext uri="{FF2B5EF4-FFF2-40B4-BE49-F238E27FC236}">
                <a16:creationId xmlns:a16="http://schemas.microsoft.com/office/drawing/2014/main" id="{481D86F5-6DEC-A273-6B23-33A20D7DE9E0}"/>
              </a:ext>
            </a:extLst>
          </p:cNvPr>
          <p:cNvSpPr>
            <a:spLocks noGrp="1"/>
          </p:cNvSpPr>
          <p:nvPr>
            <p:ph type="sldNum" sz="quarter" idx="12"/>
          </p:nvPr>
        </p:nvSpPr>
        <p:spPr/>
        <p:txBody>
          <a:bodyPr/>
          <a:lstStyle/>
          <a:p>
            <a:fld id="{B54E7156-B443-48FC-B78F-C26BC1A99D46}" type="slidenum">
              <a:rPr kumimoji="1" lang="ja-JP" altLang="en-US" smtClean="0"/>
              <a:t>5</a:t>
            </a:fld>
            <a:endParaRPr kumimoji="1" lang="ja-JP" altLang="en-US"/>
          </a:p>
        </p:txBody>
      </p:sp>
      <p:sp>
        <p:nvSpPr>
          <p:cNvPr id="2" name="テキスト ボックス 1">
            <a:extLst>
              <a:ext uri="{FF2B5EF4-FFF2-40B4-BE49-F238E27FC236}">
                <a16:creationId xmlns:a16="http://schemas.microsoft.com/office/drawing/2014/main" id="{6A91A28A-967A-ABF7-4F41-FD8D031243A6}"/>
              </a:ext>
            </a:extLst>
          </p:cNvPr>
          <p:cNvSpPr txBox="1"/>
          <p:nvPr/>
        </p:nvSpPr>
        <p:spPr>
          <a:xfrm>
            <a:off x="0" y="6606550"/>
            <a:ext cx="6031026" cy="261610"/>
          </a:xfrm>
          <a:prstGeom prst="rect">
            <a:avLst/>
          </a:prstGeom>
          <a:noFill/>
        </p:spPr>
        <p:txBody>
          <a:bodyPr wrap="square" rtlCol="0">
            <a:spAutoFit/>
          </a:bodyPr>
          <a:lstStyle/>
          <a:p>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出典</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避難行動要支援者名簿及び個別避難計画の作成等に係る取組状況の調査結果</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026274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地域コミュニティによる共助の限界</a:t>
            </a:r>
            <a:r>
              <a:rPr lang="en-US" altLang="ja-JP" dirty="0">
                <a:latin typeface="UD デジタル 教科書体 N-B" panose="02020700000000000000" pitchFamily="17" charset="-128"/>
                <a:ea typeface="UD デジタル 教科書体 N-B" panose="02020700000000000000" pitchFamily="17" charset="-128"/>
              </a:rPr>
              <a:t>(</a:t>
            </a:r>
            <a:r>
              <a:rPr lang="ja-JP" altLang="en-US" dirty="0">
                <a:latin typeface="UD デジタル 教科書体 N-B" panose="02020700000000000000" pitchFamily="17" charset="-128"/>
                <a:ea typeface="UD デジタル 教科書体 N-B" panose="02020700000000000000" pitchFamily="17" charset="-128"/>
              </a:rPr>
              <a:t>１</a:t>
            </a:r>
            <a:r>
              <a:rPr lang="en-US" altLang="ja-JP" dirty="0">
                <a:latin typeface="UD デジタル 教科書体 N-B" panose="02020700000000000000" pitchFamily="17" charset="-128"/>
                <a:ea typeface="UD デジタル 教科書体 N-B" panose="02020700000000000000" pitchFamily="17" charset="-128"/>
              </a:rPr>
              <a:t>)</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6</a:t>
            </a:fld>
            <a:endParaRPr kumimoji="1" lang="ja-JP" altLang="en-US"/>
          </a:p>
        </p:txBody>
      </p:sp>
      <p:pic>
        <p:nvPicPr>
          <p:cNvPr id="7" name="図 6">
            <a:extLst>
              <a:ext uri="{FF2B5EF4-FFF2-40B4-BE49-F238E27FC236}">
                <a16:creationId xmlns:a16="http://schemas.microsoft.com/office/drawing/2014/main" id="{B937FA98-5C4F-16B2-C8F3-1ECA24AB1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316" y="1690688"/>
            <a:ext cx="7579367" cy="4915170"/>
          </a:xfrm>
          <a:prstGeom prst="rect">
            <a:avLst/>
          </a:prstGeom>
        </p:spPr>
      </p:pic>
      <p:sp>
        <p:nvSpPr>
          <p:cNvPr id="2" name="テキスト ボックス 1">
            <a:extLst>
              <a:ext uri="{FF2B5EF4-FFF2-40B4-BE49-F238E27FC236}">
                <a16:creationId xmlns:a16="http://schemas.microsoft.com/office/drawing/2014/main" id="{15E9B13A-6F4D-A838-9157-29105837BFD0}"/>
              </a:ext>
            </a:extLst>
          </p:cNvPr>
          <p:cNvSpPr txBox="1"/>
          <p:nvPr/>
        </p:nvSpPr>
        <p:spPr>
          <a:xfrm>
            <a:off x="0" y="6606550"/>
            <a:ext cx="8566484" cy="261610"/>
          </a:xfrm>
          <a:prstGeom prst="rect">
            <a:avLst/>
          </a:prstGeom>
          <a:noFill/>
        </p:spPr>
        <p:txBody>
          <a:bodyPr wrap="square" rtlCol="0">
            <a:spAutoFit/>
          </a:bodyPr>
          <a:lstStyle/>
          <a:p>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出典</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災害対応能力の維持向上のための地域コミュニティのあり方に関する検討会</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消防庁国民保護・防災部 防災課</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3842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地域コミュニティによる共助の限界</a:t>
            </a:r>
            <a:r>
              <a:rPr lang="en-US" altLang="ja-JP" dirty="0">
                <a:latin typeface="UD デジタル 教科書体 N-B" panose="02020700000000000000" pitchFamily="17" charset="-128"/>
                <a:ea typeface="UD デジタル 教科書体 N-B" panose="02020700000000000000" pitchFamily="17" charset="-128"/>
              </a:rPr>
              <a:t>(</a:t>
            </a:r>
            <a:r>
              <a:rPr lang="ja-JP" altLang="en-US" dirty="0">
                <a:latin typeface="UD デジタル 教科書体 N-B" panose="02020700000000000000" pitchFamily="17" charset="-128"/>
                <a:ea typeface="UD デジタル 教科書体 N-B" panose="02020700000000000000" pitchFamily="17" charset="-128"/>
              </a:rPr>
              <a:t>２</a:t>
            </a:r>
            <a:r>
              <a:rPr lang="en-US" altLang="ja-JP" dirty="0">
                <a:latin typeface="UD デジタル 教科書体 N-B" panose="02020700000000000000" pitchFamily="17" charset="-128"/>
                <a:ea typeface="UD デジタル 教科書体 N-B" panose="02020700000000000000" pitchFamily="17" charset="-128"/>
              </a:rPr>
              <a:t>)</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7</a:t>
            </a:fld>
            <a:endParaRPr kumimoji="1" lang="ja-JP" altLang="en-US"/>
          </a:p>
        </p:txBody>
      </p:sp>
      <p:pic>
        <p:nvPicPr>
          <p:cNvPr id="3" name="図 2">
            <a:extLst>
              <a:ext uri="{FF2B5EF4-FFF2-40B4-BE49-F238E27FC236}">
                <a16:creationId xmlns:a16="http://schemas.microsoft.com/office/drawing/2014/main" id="{87148C78-F61A-6398-67FE-02D6C9D97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42407"/>
            <a:ext cx="10659939" cy="3251024"/>
          </a:xfrm>
          <a:prstGeom prst="rect">
            <a:avLst/>
          </a:prstGeom>
        </p:spPr>
      </p:pic>
      <p:sp>
        <p:nvSpPr>
          <p:cNvPr id="2" name="テキスト ボックス 1">
            <a:extLst>
              <a:ext uri="{FF2B5EF4-FFF2-40B4-BE49-F238E27FC236}">
                <a16:creationId xmlns:a16="http://schemas.microsoft.com/office/drawing/2014/main" id="{09444B86-85D9-BEB7-CE6F-EE4D258B4B2F}"/>
              </a:ext>
            </a:extLst>
          </p:cNvPr>
          <p:cNvSpPr txBox="1"/>
          <p:nvPr/>
        </p:nvSpPr>
        <p:spPr>
          <a:xfrm>
            <a:off x="425589" y="5107880"/>
            <a:ext cx="11340821" cy="1384995"/>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・地域のコミュニティを濃厚にするような取り組み．</a:t>
            </a:r>
            <a:endParaRPr kumimoji="1"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・地域のコミュニティがなく（全く面識のない人たち）とも助け合えるような取り組み．</a:t>
            </a:r>
            <a:endParaRPr lang="en-US" altLang="ja-JP" sz="2800" dirty="0">
              <a:latin typeface="UD デジタル 教科書体 N-B" panose="02020700000000000000" pitchFamily="17" charset="-128"/>
              <a:ea typeface="UD デジタル 教科書体 N-B" panose="02020700000000000000" pitchFamily="17" charset="-128"/>
            </a:endParaRPr>
          </a:p>
        </p:txBody>
      </p:sp>
      <p:sp>
        <p:nvSpPr>
          <p:cNvPr id="5" name="四角形: 角を丸くする 4">
            <a:extLst>
              <a:ext uri="{FF2B5EF4-FFF2-40B4-BE49-F238E27FC236}">
                <a16:creationId xmlns:a16="http://schemas.microsoft.com/office/drawing/2014/main" id="{A19F6D7A-0E3F-9360-F8BB-400C465CF523}"/>
              </a:ext>
            </a:extLst>
          </p:cNvPr>
          <p:cNvSpPr/>
          <p:nvPr/>
        </p:nvSpPr>
        <p:spPr>
          <a:xfrm>
            <a:off x="425589" y="5486400"/>
            <a:ext cx="11251546" cy="1006475"/>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97CD070-73DD-A4A4-7647-25D16FDA36CE}"/>
              </a:ext>
            </a:extLst>
          </p:cNvPr>
          <p:cNvSpPr txBox="1"/>
          <p:nvPr/>
        </p:nvSpPr>
        <p:spPr>
          <a:xfrm>
            <a:off x="0" y="6606550"/>
            <a:ext cx="6031026" cy="261610"/>
          </a:xfrm>
          <a:prstGeom prst="rect">
            <a:avLst/>
          </a:prstGeom>
          <a:noFill/>
        </p:spPr>
        <p:txBody>
          <a:bodyPr wrap="square" rtlCol="0">
            <a:spAutoFit/>
          </a:bodyPr>
          <a:lstStyle/>
          <a:p>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出典</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「社会意識に関する世論調査」の概要</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37719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latin typeface="UD デジタル 教科書体 N-B" panose="02020700000000000000" pitchFamily="17" charset="-128"/>
                <a:ea typeface="UD デジタル 教科書体 N-B" panose="02020700000000000000" pitchFamily="17" charset="-128"/>
              </a:rPr>
              <a:t>研究背景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1371429"/>
          </a:xfrm>
        </p:spPr>
        <p:txBody>
          <a:bodyPr>
            <a:normAutofit/>
          </a:bodyPr>
          <a:lstStyle/>
          <a:p>
            <a:r>
              <a:rPr lang="ja-JP" altLang="en-US" b="0" i="0" dirty="0">
                <a:effectLst/>
                <a:latin typeface="UD デジタル 教科書体 N-B" panose="02020700000000000000" pitchFamily="17" charset="-128"/>
                <a:ea typeface="UD デジタル 教科書体 N-B" panose="02020700000000000000" pitchFamily="17" charset="-128"/>
              </a:rPr>
              <a:t>地域のコミュニティがなくとも共助による避難を実現するために．．．</a:t>
            </a:r>
            <a:endParaRPr lang="ja-JP" altLang="en-US" dirty="0">
              <a:latin typeface="UD デジタル 教科書体 N-B" panose="02020700000000000000" pitchFamily="17" charset="-128"/>
              <a:ea typeface="UD デジタル 教科書体 N-B" panose="02020700000000000000" pitchFamily="17" charset="-128"/>
            </a:endParaRPr>
          </a:p>
        </p:txBody>
      </p:sp>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8</a:t>
            </a:fld>
            <a:endParaRPr kumimoji="1" lang="ja-JP" altLang="en-US"/>
          </a:p>
        </p:txBody>
      </p:sp>
      <p:pic>
        <p:nvPicPr>
          <p:cNvPr id="3" name="図 2">
            <a:extLst>
              <a:ext uri="{FF2B5EF4-FFF2-40B4-BE49-F238E27FC236}">
                <a16:creationId xmlns:a16="http://schemas.microsoft.com/office/drawing/2014/main" id="{C7F2339B-D888-B983-AB8D-1D831A307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709" y="2017562"/>
            <a:ext cx="6697091" cy="4646961"/>
          </a:xfrm>
          <a:prstGeom prst="rect">
            <a:avLst/>
          </a:prstGeom>
        </p:spPr>
      </p:pic>
      <p:sp>
        <p:nvSpPr>
          <p:cNvPr id="5" name="正方形/長方形 4">
            <a:extLst>
              <a:ext uri="{FF2B5EF4-FFF2-40B4-BE49-F238E27FC236}">
                <a16:creationId xmlns:a16="http://schemas.microsoft.com/office/drawing/2014/main" id="{04BE133C-0213-37A7-6152-DDDF42624FB9}"/>
              </a:ext>
            </a:extLst>
          </p:cNvPr>
          <p:cNvSpPr/>
          <p:nvPr/>
        </p:nvSpPr>
        <p:spPr>
          <a:xfrm>
            <a:off x="2751709" y="3476093"/>
            <a:ext cx="4551133" cy="30891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1611D89-584A-4C7C-9383-F1447AB988FA}"/>
              </a:ext>
            </a:extLst>
          </p:cNvPr>
          <p:cNvSpPr/>
          <p:nvPr/>
        </p:nvSpPr>
        <p:spPr>
          <a:xfrm>
            <a:off x="2751709" y="3785013"/>
            <a:ext cx="2401059" cy="84025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41A9282-5D40-87F0-A8A1-76B6A101B496}"/>
              </a:ext>
            </a:extLst>
          </p:cNvPr>
          <p:cNvSpPr txBox="1"/>
          <p:nvPr/>
        </p:nvSpPr>
        <p:spPr>
          <a:xfrm>
            <a:off x="0" y="6606550"/>
            <a:ext cx="6031026" cy="261610"/>
          </a:xfrm>
          <a:prstGeom prst="rect">
            <a:avLst/>
          </a:prstGeom>
          <a:noFill/>
        </p:spPr>
        <p:txBody>
          <a:bodyPr wrap="square" rtlCol="0">
            <a:spAutoFit/>
          </a:bodyPr>
          <a:lstStyle/>
          <a:p>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出典</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首都圏住民のボランティアツーリズムの参加と意識にかんする調査</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北海道大学</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7370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646331"/>
          </a:xfrm>
          <a:prstGeom prst="rect">
            <a:avLst/>
          </a:prstGeom>
          <a:solidFill>
            <a:schemeClr val="accent1">
              <a:lumMod val="40000"/>
              <a:lumOff val="60000"/>
            </a:schemeClr>
          </a:solidFill>
        </p:spPr>
        <p:txBody>
          <a:bodyPr wrap="square" rtlCol="0">
            <a:spAutoFit/>
          </a:bodyPr>
          <a:lstStyle/>
          <a:p>
            <a:pPr algn="ctr"/>
            <a:r>
              <a:rPr kumimoji="1" lang="ja-JP" altLang="en-US" sz="3600" dirty="0">
                <a:latin typeface="UD デジタル 教科書体 N-B" panose="02020700000000000000" pitchFamily="17" charset="-128"/>
                <a:ea typeface="UD デジタル 教科書体 N-B" panose="02020700000000000000" pitchFamily="17" charset="-128"/>
              </a:rPr>
              <a:t>研究背景 </a:t>
            </a:r>
            <a:r>
              <a:rPr kumimoji="1" lang="en-US" altLang="ja-JP" sz="3600" dirty="0">
                <a:latin typeface="UD デジタル 教科書体 N-B" panose="02020700000000000000" pitchFamily="17" charset="-128"/>
                <a:ea typeface="UD デジタル 教科書体 N-B" panose="02020700000000000000" pitchFamily="17" charset="-128"/>
              </a:rPr>
              <a:t>-&gt;</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研究目的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研究計画・進捗状況 </a:t>
            </a:r>
            <a:r>
              <a:rPr kumimoji="1" lang="en-US" altLang="ja-JP" sz="3600" dirty="0">
                <a:solidFill>
                  <a:schemeClr val="bg2"/>
                </a:solidFill>
                <a:latin typeface="UD デジタル 教科書体 N-B" panose="02020700000000000000" pitchFamily="17" charset="-128"/>
                <a:ea typeface="UD デジタル 教科書体 N-B" panose="02020700000000000000" pitchFamily="17" charset="-128"/>
              </a:rPr>
              <a:t>-&gt; </a:t>
            </a:r>
            <a:r>
              <a:rPr kumimoji="1" lang="ja-JP" altLang="en-US" sz="3600" dirty="0">
                <a:solidFill>
                  <a:schemeClr val="bg2"/>
                </a:solidFill>
                <a:latin typeface="UD デジタル 教科書体 N-B" panose="02020700000000000000" pitchFamily="17" charset="-128"/>
                <a:ea typeface="UD デジタル 教科書体 N-B" panose="02020700000000000000" pitchFamily="17" charset="-128"/>
              </a:rPr>
              <a:t>今後</a:t>
            </a:r>
          </a:p>
        </p:txBody>
      </p:sp>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先行研究の概要</a:t>
            </a:r>
          </a:p>
        </p:txBody>
      </p:sp>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9</a:t>
            </a:fld>
            <a:endParaRPr kumimoji="1" lang="ja-JP" altLang="en-US"/>
          </a:p>
        </p:txBody>
      </p:sp>
      <p:sp>
        <p:nvSpPr>
          <p:cNvPr id="2" name="テキスト ボックス 1">
            <a:extLst>
              <a:ext uri="{FF2B5EF4-FFF2-40B4-BE49-F238E27FC236}">
                <a16:creationId xmlns:a16="http://schemas.microsoft.com/office/drawing/2014/main" id="{BDA44CB7-815E-4AF3-8E73-0C806E29B9E9}"/>
              </a:ext>
            </a:extLst>
          </p:cNvPr>
          <p:cNvSpPr txBox="1"/>
          <p:nvPr/>
        </p:nvSpPr>
        <p:spPr>
          <a:xfrm>
            <a:off x="0" y="1690688"/>
            <a:ext cx="12192000" cy="553998"/>
          </a:xfrm>
          <a:prstGeom prst="rect">
            <a:avLst/>
          </a:prstGeom>
          <a:noFill/>
        </p:spPr>
        <p:txBody>
          <a:bodyPr wrap="square" rtlCol="0">
            <a:spAutoFit/>
          </a:bodyPr>
          <a:lstStyle/>
          <a:p>
            <a:r>
              <a:rPr kumimoji="1" lang="ja-JP" altLang="en-US" sz="3000" dirty="0">
                <a:latin typeface="UD デジタル 教科書体 N-B" panose="02020700000000000000" pitchFamily="17" charset="-128"/>
                <a:ea typeface="UD デジタル 教科書体 N-B" panose="02020700000000000000" pitchFamily="17" charset="-128"/>
              </a:rPr>
              <a:t>「都市災害時の避難行動における共助支援プラットフォームの提案」</a:t>
            </a:r>
            <a:endParaRPr kumimoji="1" lang="en-US" altLang="ja-JP" sz="3000" dirty="0">
              <a:latin typeface="UD デジタル 教科書体 N-B" panose="02020700000000000000" pitchFamily="17" charset="-128"/>
              <a:ea typeface="UD デジタル 教科書体 N-B" panose="02020700000000000000" pitchFamily="17" charset="-128"/>
            </a:endParaRPr>
          </a:p>
        </p:txBody>
      </p:sp>
      <p:sp>
        <p:nvSpPr>
          <p:cNvPr id="5" name="テキスト ボックス 4">
            <a:extLst>
              <a:ext uri="{FF2B5EF4-FFF2-40B4-BE49-F238E27FC236}">
                <a16:creationId xmlns:a16="http://schemas.microsoft.com/office/drawing/2014/main" id="{9853D40F-1FB8-9DC7-9EF5-27E02C194099}"/>
              </a:ext>
            </a:extLst>
          </p:cNvPr>
          <p:cNvSpPr txBox="1"/>
          <p:nvPr/>
        </p:nvSpPr>
        <p:spPr>
          <a:xfrm>
            <a:off x="425586" y="2255838"/>
            <a:ext cx="11340821" cy="1384995"/>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　・災害時に直面しているリスクや避難への</a:t>
            </a:r>
            <a:r>
              <a:rPr kumimoji="1" lang="ja-JP" altLang="en-US" sz="2800" dirty="0">
                <a:solidFill>
                  <a:srgbClr val="FF0000"/>
                </a:solidFill>
                <a:latin typeface="UD デジタル 教科書体 N-B" panose="02020700000000000000" pitchFamily="17" charset="-128"/>
                <a:ea typeface="UD デジタル 教科書体 N-B" panose="02020700000000000000" pitchFamily="17" charset="-128"/>
              </a:rPr>
              <a:t>時間的猶予の可視化</a:t>
            </a:r>
            <a:endParaRPr kumimoji="1" lang="en-US" altLang="ja-JP" sz="28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　・支援が可能な人が安全に避難を支援できる</a:t>
            </a:r>
            <a:r>
              <a:rPr lang="ja-JP" altLang="en-US" sz="2800" dirty="0">
                <a:solidFill>
                  <a:srgbClr val="FF0000"/>
                </a:solidFill>
                <a:latin typeface="UD デジタル 教科書体 N-B" panose="02020700000000000000" pitchFamily="17" charset="-128"/>
                <a:ea typeface="UD デジタル 教科書体 N-B" panose="02020700000000000000" pitchFamily="17" charset="-128"/>
              </a:rPr>
              <a:t>情報プラットフォーム</a:t>
            </a:r>
            <a:endParaRPr lang="en-US" altLang="ja-JP" sz="28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2800" dirty="0">
                <a:solidFill>
                  <a:srgbClr val="FF0000"/>
                </a:solidFill>
                <a:latin typeface="UD デジタル 教科書体 N-B" panose="02020700000000000000" pitchFamily="17" charset="-128"/>
                <a:ea typeface="UD デジタル 教科書体 N-B" panose="02020700000000000000" pitchFamily="17" charset="-128"/>
              </a:rPr>
              <a:t>　　の提案，および要件の整理</a:t>
            </a:r>
            <a:endParaRPr kumimoji="1" lang="en-US" altLang="ja-JP" sz="2800" dirty="0">
              <a:solidFill>
                <a:srgbClr val="FF0000"/>
              </a:solidFill>
              <a:latin typeface="UD デジタル 教科書体 N-B" panose="02020700000000000000" pitchFamily="17" charset="-128"/>
              <a:ea typeface="UD デジタル 教科書体 N-B" panose="02020700000000000000" pitchFamily="17" charset="-128"/>
            </a:endParaRPr>
          </a:p>
        </p:txBody>
      </p:sp>
      <p:sp>
        <p:nvSpPr>
          <p:cNvPr id="7" name="テキスト ボックス 6">
            <a:extLst>
              <a:ext uri="{FF2B5EF4-FFF2-40B4-BE49-F238E27FC236}">
                <a16:creationId xmlns:a16="http://schemas.microsoft.com/office/drawing/2014/main" id="{E5884166-B74C-48B8-D92E-3DA6E54D00EB}"/>
              </a:ext>
            </a:extLst>
          </p:cNvPr>
          <p:cNvSpPr txBox="1"/>
          <p:nvPr/>
        </p:nvSpPr>
        <p:spPr>
          <a:xfrm>
            <a:off x="425588" y="3854193"/>
            <a:ext cx="11340821" cy="523220"/>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課題</a:t>
            </a:r>
            <a:endParaRPr kumimoji="1" lang="en-US" altLang="ja-JP" sz="2800" dirty="0">
              <a:latin typeface="UD デジタル 教科書体 N-B" panose="02020700000000000000" pitchFamily="17" charset="-128"/>
              <a:ea typeface="UD デジタル 教科書体 N-B" panose="02020700000000000000" pitchFamily="17" charset="-128"/>
            </a:endParaRPr>
          </a:p>
        </p:txBody>
      </p:sp>
      <p:sp>
        <p:nvSpPr>
          <p:cNvPr id="9" name="テキスト ボックス 8">
            <a:extLst>
              <a:ext uri="{FF2B5EF4-FFF2-40B4-BE49-F238E27FC236}">
                <a16:creationId xmlns:a16="http://schemas.microsoft.com/office/drawing/2014/main" id="{C18B3481-0C02-705C-0921-66B596CE6681}"/>
              </a:ext>
            </a:extLst>
          </p:cNvPr>
          <p:cNvSpPr txBox="1"/>
          <p:nvPr/>
        </p:nvSpPr>
        <p:spPr>
          <a:xfrm>
            <a:off x="425587" y="4390765"/>
            <a:ext cx="11340821" cy="1815882"/>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　・支援者と要支援者のマッチングの検討</a:t>
            </a:r>
            <a:endParaRPr kumimoji="1"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solidFill>
                  <a:srgbClr val="FF0000"/>
                </a:solidFill>
                <a:latin typeface="UD デジタル 教科書体 N-B" panose="02020700000000000000" pitchFamily="17" charset="-128"/>
                <a:ea typeface="UD デジタル 教科書体 N-B" panose="02020700000000000000" pitchFamily="17" charset="-128"/>
              </a:rPr>
              <a:t>　</a:t>
            </a:r>
            <a:r>
              <a:rPr lang="ja-JP" altLang="en-US" sz="2800" dirty="0">
                <a:latin typeface="UD デジタル 教科書体 N-B" panose="02020700000000000000" pitchFamily="17" charset="-128"/>
                <a:ea typeface="UD デジタル 教科書体 N-B" panose="02020700000000000000" pitchFamily="17" charset="-128"/>
              </a:rPr>
              <a:t>・行動変容のための情報提示の検討</a:t>
            </a:r>
            <a:endParaRPr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　・全く面識のない人による支援をそもそも信頼できるか</a:t>
            </a:r>
            <a:endParaRPr lang="en-US" altLang="ja-JP" sz="2800" dirty="0">
              <a:latin typeface="UD デジタル 教科書体 N-B" panose="02020700000000000000" pitchFamily="17" charset="-128"/>
              <a:ea typeface="UD デジタル 教科書体 N-B" panose="02020700000000000000" pitchFamily="17" charset="-128"/>
            </a:endParaRPr>
          </a:p>
          <a:p>
            <a:r>
              <a:rPr kumimoji="1" lang="ja-JP" altLang="en-US" sz="2800" dirty="0">
                <a:latin typeface="UD デジタル 教科書体 N-B" panose="02020700000000000000" pitchFamily="17" charset="-128"/>
                <a:ea typeface="UD デジタル 教科書体 N-B" panose="02020700000000000000" pitchFamily="17" charset="-128"/>
              </a:rPr>
              <a:t>　・公共サービスとして使用する際の問題</a:t>
            </a:r>
            <a:endParaRPr kumimoji="1" lang="en-US" altLang="ja-JP" sz="2800" dirty="0">
              <a:latin typeface="UD デジタル 教科書体 N-B" panose="02020700000000000000" pitchFamily="17" charset="-128"/>
              <a:ea typeface="UD デジタル 教科書体 N-B" panose="02020700000000000000" pitchFamily="17" charset="-128"/>
            </a:endParaRPr>
          </a:p>
        </p:txBody>
      </p:sp>
      <p:sp>
        <p:nvSpPr>
          <p:cNvPr id="10" name="四角形: 角を丸くする 9">
            <a:extLst>
              <a:ext uri="{FF2B5EF4-FFF2-40B4-BE49-F238E27FC236}">
                <a16:creationId xmlns:a16="http://schemas.microsoft.com/office/drawing/2014/main" id="{2A8CDE9E-E95B-A9F0-A24A-6C0EC7A9CA37}"/>
              </a:ext>
            </a:extLst>
          </p:cNvPr>
          <p:cNvSpPr/>
          <p:nvPr/>
        </p:nvSpPr>
        <p:spPr>
          <a:xfrm>
            <a:off x="838199" y="4856206"/>
            <a:ext cx="9011654" cy="840259"/>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61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8090</TotalTime>
  <Words>4792</Words>
  <Application>Microsoft Office PowerPoint</Application>
  <PresentationFormat>ワイド画面</PresentationFormat>
  <Paragraphs>334</Paragraphs>
  <Slides>25</Slides>
  <Notes>25</Notes>
  <HiddenSlides>1</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25</vt:i4>
      </vt:variant>
    </vt:vector>
  </HeadingPairs>
  <TitlesOfParts>
    <vt:vector size="32" baseType="lpstr">
      <vt:lpstr>docs-Roboto</vt:lpstr>
      <vt:lpstr>NotoSansJP</vt:lpstr>
      <vt:lpstr>UD デジタル 教科書体 N-B</vt:lpstr>
      <vt:lpstr>游ゴシック</vt:lpstr>
      <vt:lpstr>游ゴシック Light</vt:lpstr>
      <vt:lpstr>Arial</vt:lpstr>
      <vt:lpstr>Office テーマ</vt:lpstr>
      <vt:lpstr>災害時に要支援者を共助するための情報提示に関する調査と検討</vt:lpstr>
      <vt:lpstr>目次</vt:lpstr>
      <vt:lpstr>主な災害対策</vt:lpstr>
      <vt:lpstr>能登半島地震での共助による防災活動の事例</vt:lpstr>
      <vt:lpstr>日本の公助による取り組み</vt:lpstr>
      <vt:lpstr>地域コミュニティによる共助の限界(１)</vt:lpstr>
      <vt:lpstr>地域コミュニティによる共助の限界(２)</vt:lpstr>
      <vt:lpstr>地域のコミュニティがなくとも共助による避難を実現するために．．．</vt:lpstr>
      <vt:lpstr>先行研究の概要</vt:lpstr>
      <vt:lpstr>本研究の課題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東日本大震災後の調査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ミキ /Miki</dc:creator>
  <cp:lastModifiedBy>ミキ /Miki</cp:lastModifiedBy>
  <cp:revision>227</cp:revision>
  <dcterms:created xsi:type="dcterms:W3CDTF">2024-10-08T06:59:58Z</dcterms:created>
  <dcterms:modified xsi:type="dcterms:W3CDTF">2024-10-17T01:17:50Z</dcterms:modified>
</cp:coreProperties>
</file>